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092D2C8-235C-4EA3-90E6-984B62B13645}">
  <a:tblStyle styleId="{D092D2C8-235C-4EA3-90E6-984B62B136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8bf4bbb4af_0_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38bf4bbb4af_0_7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c6d5655c2c_0_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c6d5655c2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c6d5655c2c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c6d5655c2c_0_13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c6d5655c2c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3c6d5655c2c_0_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c6d5655c2c_0_2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c6d5655c2c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g3c6d5655c2c_0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c6d5655c2c_0_30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c6d5655c2c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3c6d5655c2c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c6d5655c2c_0_4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c6d5655c2c_0_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c6d5655c2c_0_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c6d5655c2c_0_6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c6d5655c2c_0_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3c6d5655c2c_0_6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c6d5655c2c_0_7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c6d5655c2c_0_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c6d5655c2c_0_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c6d5655c2c_0_80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c6d5655c2c_0_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c6d5655c2c_0_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c6d5655c2c_0_49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c6d5655c2c_0_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3c6d5655c2c_0_4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9b1a3a5ec9_0_0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9b1a3a5ec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9b1a3a5ec9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c6c7ecd247_0_1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c6c7ecd247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3c6c7ecd247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c6c7ecd247_0_3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c6c7ecd247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c6c7ecd247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c6c7ecd247_0_18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c6c7ecd247_0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3c6c7ecd247_0_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c6c7ecd247_0_26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c6c7ecd247_0_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c6c7ecd247_0_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c6c7ecd247_0_37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c6c7ecd247_0_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3c6c7ecd247_0_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c6c7ecd247_0_64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c6c7ecd247_0_6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c6c7ecd247_0_6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c6c7ecd247_0_73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c6c7ecd247_0_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3c6c7ecd247_0_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2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 rot="5400000">
            <a:off x="1804459" y="222400"/>
            <a:ext cx="3028647" cy="62220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207736" y="1819123"/>
            <a:ext cx="6222093" cy="3028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9" name="Google Shape;39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7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7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9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356351"/>
            <a:ext cx="9144000" cy="365125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207736" y="874474"/>
            <a:ext cx="7357557" cy="70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207736" y="1819123"/>
            <a:ext cx="6222093" cy="3028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986207" y="5224651"/>
            <a:ext cx="1058285" cy="105569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0" y="0"/>
            <a:ext cx="9144000" cy="43059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3177"/>
            <a:ext cx="870857" cy="41930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 txBox="1"/>
          <p:nvPr/>
        </p:nvSpPr>
        <p:spPr>
          <a:xfrm>
            <a:off x="870857" y="30629"/>
            <a:ext cx="474133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Mechanical and Aerospace Engineering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/>
        </p:nvSpPr>
        <p:spPr>
          <a:xfrm>
            <a:off x="4274400" y="1211875"/>
            <a:ext cx="48696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Validation, Verification, and Testing Demonstration</a:t>
            </a:r>
            <a:r>
              <a:rPr b="1" lang="en-US" sz="3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sz="700"/>
          </a:p>
        </p:txBody>
      </p:sp>
      <p:sp>
        <p:nvSpPr>
          <p:cNvPr id="94" name="Google Shape;94;p13"/>
          <p:cNvSpPr txBox="1"/>
          <p:nvPr>
            <p:ph idx="1" type="subTitle"/>
          </p:nvPr>
        </p:nvSpPr>
        <p:spPr>
          <a:xfrm>
            <a:off x="2016200" y="3018475"/>
            <a:ext cx="92529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Colby Moore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PACK7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MAE 481 (202)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Structures and Mechanisms Lead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3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2/10/2026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6" name="Google Shape;96;p13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PACK7 - VV&amp;T - Structures and Mechanisms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" name="Google Shape;97;p13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8" name="Google Shape;98;p13" title="Screenshot 2025-10-15 at 6.17.1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11875"/>
            <a:ext cx="4401875" cy="4044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/>
          <p:nvPr/>
        </p:nvSpPr>
        <p:spPr>
          <a:xfrm>
            <a:off x="1834125" y="4369975"/>
            <a:ext cx="749700" cy="159600"/>
          </a:xfrm>
          <a:prstGeom prst="rect">
            <a:avLst/>
          </a:prstGeom>
          <a:solidFill>
            <a:srgbClr val="BFBFBF"/>
          </a:solidFill>
          <a:ln cap="flat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7" name="Google Shape;177;p22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5. Input the lunar day-night temperature cycles as a transient thermal load.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6. Run simulation and record data regarding temperature changes with time.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8" name="Google Shape;178;p22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9" name="Google Shape;179;p22" title="delta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8596" y="2825271"/>
            <a:ext cx="6088800" cy="334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2"/>
          <p:cNvSpPr txBox="1"/>
          <p:nvPr/>
        </p:nvSpPr>
        <p:spPr>
          <a:xfrm>
            <a:off x="2455150" y="2751150"/>
            <a:ext cx="3635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 Temperature</a:t>
            </a:r>
            <a:endParaRPr sz="20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300 °F</a:t>
            </a:r>
            <a:endParaRPr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23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7. Simulate deformation caused by temperature change.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8" name="Google Shape;188;p23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9" name="Google Shape;189;p23" title="SimulationRea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425" y="2321725"/>
            <a:ext cx="7005875" cy="376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3"/>
          <p:cNvSpPr txBox="1"/>
          <p:nvPr/>
        </p:nvSpPr>
        <p:spPr>
          <a:xfrm>
            <a:off x="2162513" y="2321725"/>
            <a:ext cx="3635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Low Temperature</a:t>
            </a:r>
            <a:endParaRPr sz="20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-240 °F</a:t>
            </a:r>
            <a:endParaRPr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7" name="Google Shape;197;p24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7. Simulate deformation caused by temperature change.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8" name="Google Shape;198;p24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9" name="Google Shape;199;p24" title="Simulati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622" y="2290635"/>
            <a:ext cx="7067197" cy="3823238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4"/>
          <p:cNvSpPr txBox="1"/>
          <p:nvPr/>
        </p:nvSpPr>
        <p:spPr>
          <a:xfrm>
            <a:off x="2272375" y="2364200"/>
            <a:ext cx="3635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 Temperature</a:t>
            </a:r>
            <a:endParaRPr sz="20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300 °F</a:t>
            </a:r>
            <a:endParaRPr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7" name="Google Shape;207;p25"/>
          <p:cNvSpPr txBox="1"/>
          <p:nvPr>
            <p:ph idx="1" type="body"/>
          </p:nvPr>
        </p:nvSpPr>
        <p:spPr>
          <a:xfrm>
            <a:off x="23460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8. Analyze results to verify data is within acceptable constraints.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8" name="Google Shape;208;p25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209" name="Google Shape;209;p25"/>
          <p:cNvGraphicFramePr/>
          <p:nvPr/>
        </p:nvGraphicFramePr>
        <p:xfrm>
          <a:off x="952500" y="2855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{D092D2C8-235C-4EA3-90E6-984B62B13645}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 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Result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Cold - ΔT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-0.05141 °F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Cold - Deformation 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9.2599e-5 ft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Hot - ΔT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0.98181 °F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Hot - Deformation </a:t>
                      </a:r>
                      <a:endParaRPr b="1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9.2434e-5 ft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6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6" name="Google Shape;216;p26"/>
          <p:cNvSpPr txBox="1"/>
          <p:nvPr>
            <p:ph idx="1" type="body"/>
          </p:nvPr>
        </p:nvSpPr>
        <p:spPr>
          <a:xfrm>
            <a:off x="23460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Statistical Analysis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Deformation Metric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Where: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	δ = Maximum Thermal Displacement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	L = Characteristic Chassis Length (2 in = 0.16667 ft)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This metric normalizes displacement by chassis size to allow direct comparison against rover structural deformation limits.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7" name="Google Shape;217;p26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8" name="Google Shape;218;p26" title="deformation eq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7475" y="2363842"/>
            <a:ext cx="3929050" cy="1078558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5" name="Google Shape;225;p27"/>
          <p:cNvSpPr txBox="1"/>
          <p:nvPr>
            <p:ph idx="1" type="body"/>
          </p:nvPr>
        </p:nvSpPr>
        <p:spPr>
          <a:xfrm>
            <a:off x="23460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Statistical Analysis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Cold Temperature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6" name="Google Shape;226;p27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7" name="Google Shape;227;p27" title="deformationCol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725" y="2402236"/>
            <a:ext cx="7920551" cy="256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8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4" name="Google Shape;234;p28"/>
          <p:cNvSpPr txBox="1"/>
          <p:nvPr>
            <p:ph idx="1" type="body"/>
          </p:nvPr>
        </p:nvSpPr>
        <p:spPr>
          <a:xfrm>
            <a:off x="234600" y="1388775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Statistical Analysis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Hot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Temperature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5" name="Google Shape;235;p28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6" name="Google Shape;236;p28" title="deformationHo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9975" y="2413450"/>
            <a:ext cx="7784049" cy="250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9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3" name="Google Shape;243;p29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Statistical Analysis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The maximum deformation of 0.056% is significantly below common rover structural limits of 0.1–0.3%, indicating that the chassis remains fully elastic. This means the REHT structure can expand and contract under lunar temperature extremes without permanent distortion, maintaining alignment and structural integrity.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4" name="Google Shape;244;p29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245" name="Google Shape;245;p29"/>
          <p:cNvGraphicFramePr/>
          <p:nvPr/>
        </p:nvGraphicFramePr>
        <p:xfrm>
          <a:off x="952500" y="1881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{D092D2C8-235C-4EA3-90E6-984B62B13645}</a:tableStyleId>
              </a:tblPr>
              <a:tblGrid>
                <a:gridCol w="3619500"/>
                <a:gridCol w="3619500"/>
              </a:tblGrid>
              <a:tr h="158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 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Result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Deformation</a:t>
                      </a:r>
                      <a:r>
                        <a:rPr b="1" baseline="-25000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Cold</a:t>
                      </a:r>
                      <a:endParaRPr b="1" baseline="-25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0.0556 %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C3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Deformation</a:t>
                      </a:r>
                      <a:r>
                        <a:rPr b="1" baseline="-25000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Hot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0.0555 %</a:t>
                      </a:r>
                      <a:endParaRPr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0"/>
          <p:cNvSpPr/>
          <p:nvPr/>
        </p:nvSpPr>
        <p:spPr>
          <a:xfrm>
            <a:off x="7802100" y="5154700"/>
            <a:ext cx="1582800" cy="1120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0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3" name="Google Shape;253;p30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Success Criteria Satisfied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Maximum deformation remains &lt; 0.1 % of chassis length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Thermal response is fully elastic (no plastic deformation)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No risk to structural alignment or onboard components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Safety Considerations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Extreme temperature simulated within lunar range of -240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°C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 to 120 </a:t>
            </a: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°C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Structural integrity maintained with no high-stress points identified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Ensures chassis can safely support payloads during thermal cycling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Conclusion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REHT chassis performs well under simulated lunar thermal extremes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Minimal, recoverable deformation confirms design meets requirements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•"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Thermal cycling analysis supports chassis design for safe operation on the lunar surface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4" name="Google Shape;254;p30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/>
          <p:nvPr/>
        </p:nvSpPr>
        <p:spPr>
          <a:xfrm>
            <a:off x="7687350" y="5087675"/>
            <a:ext cx="1626900" cy="1260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4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7" name="Google Shape;107;p14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400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4600">
                <a:latin typeface="Times New Roman"/>
                <a:ea typeface="Times New Roman"/>
                <a:cs typeface="Times New Roman"/>
                <a:sym typeface="Times New Roman"/>
              </a:rPr>
              <a:t>Purpose</a:t>
            </a:r>
            <a:endParaRPr b="1"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600">
                <a:latin typeface="Times New Roman"/>
                <a:ea typeface="Times New Roman"/>
                <a:cs typeface="Times New Roman"/>
                <a:sym typeface="Times New Roman"/>
              </a:rPr>
              <a:t>This analysis evaluates the REHT chassis’s ability to withstand extreme lunar temperature variations. Lunar surface temperatures can range from −150 to 120 °C, which are replicated in ANSYS to assess thermal expansion and potential structural deformation.</a:t>
            </a:r>
            <a:endParaRPr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4600">
                <a:latin typeface="Times New Roman"/>
                <a:ea typeface="Times New Roman"/>
                <a:cs typeface="Times New Roman"/>
                <a:sym typeface="Times New Roman"/>
              </a:rPr>
              <a:t>Subsystem/CPE Overview</a:t>
            </a:r>
            <a:endParaRPr b="1"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600">
                <a:latin typeface="Times New Roman"/>
                <a:ea typeface="Times New Roman"/>
                <a:cs typeface="Times New Roman"/>
                <a:sym typeface="Times New Roman"/>
              </a:rPr>
              <a:t>This analysis focuses on the REHT chassis, which serves as the primary structural subsystem supporting onboard components and maintaining mechanical integrity under lunar environmental conditions.</a:t>
            </a:r>
            <a:endParaRPr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4600">
                <a:latin typeface="Times New Roman"/>
                <a:ea typeface="Times New Roman"/>
                <a:cs typeface="Times New Roman"/>
                <a:sym typeface="Times New Roman"/>
              </a:rPr>
              <a:t>Driving Functional/Design Requirement</a:t>
            </a:r>
            <a:endParaRPr b="1"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600" u="sng">
                <a:latin typeface="Times New Roman"/>
                <a:ea typeface="Times New Roman"/>
                <a:cs typeface="Times New Roman"/>
                <a:sym typeface="Times New Roman"/>
              </a:rPr>
              <a:t>DR.2.3:</a:t>
            </a:r>
            <a:r>
              <a:rPr lang="en-US" sz="4600">
                <a:latin typeface="Times New Roman"/>
                <a:ea typeface="Times New Roman"/>
                <a:cs typeface="Times New Roman"/>
                <a:sym typeface="Times New Roman"/>
              </a:rPr>
              <a:t> All mechanisms shall remain functional within lunar temperature extremes (-150°C to 120°C).</a:t>
            </a:r>
            <a:endParaRPr sz="4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600" u="sng">
                <a:latin typeface="Times New Roman"/>
                <a:ea typeface="Times New Roman"/>
                <a:cs typeface="Times New Roman"/>
                <a:sym typeface="Times New Roman"/>
              </a:rPr>
              <a:t>DR.2.3.1:</a:t>
            </a:r>
            <a:r>
              <a:rPr lang="en-US" sz="4600">
                <a:latin typeface="Times New Roman"/>
                <a:ea typeface="Times New Roman"/>
                <a:cs typeface="Times New Roman"/>
                <a:sym typeface="Times New Roman"/>
              </a:rPr>
              <a:t> Thermal deformation shall remain below 0.3% to prevent mechanical interference, misalignment, or loss of functionality.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8" name="Google Shape;108;p14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5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5" name="Google Shape;115;p15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Equipment </a:t>
            </a:r>
            <a:endParaRPr b="1"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Computer and Software Licenses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Facilities</a:t>
            </a:r>
            <a:endParaRPr b="1"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Engineering Building III at NC State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Software</a:t>
            </a:r>
            <a:endParaRPr b="1"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SolidWorks and ANSYS Workbench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latin typeface="Times New Roman"/>
                <a:ea typeface="Times New Roman"/>
                <a:cs typeface="Times New Roman"/>
                <a:sym typeface="Times New Roman"/>
              </a:rPr>
              <a:t>Tools</a:t>
            </a:r>
            <a:endParaRPr b="1"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Times New Roman"/>
                <a:ea typeface="Times New Roman"/>
                <a:cs typeface="Times New Roman"/>
                <a:sym typeface="Times New Roman"/>
              </a:rPr>
              <a:t>Transient Thermal and Static Structural Toolboxes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15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3" name="Google Shape;123;p16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4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1. Design the chassis assembly in SolidWorks.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2. Import the CAD model of the chassis into ANSYS.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3. Define the material properties of aluminum 6063, including the thermal expansion coefficient.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4. Apply a mesh and boundary conditions that replicate the realistic mounting on REHT.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5. Input the lunar day-night temperature cycles as a transient thermal load.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6. Run simulation and record data regarding temperature changes with time.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7. Simulate deformation caused by temperature </a:t>
            </a: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change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latin typeface="Times New Roman"/>
                <a:ea typeface="Times New Roman"/>
                <a:cs typeface="Times New Roman"/>
                <a:sym typeface="Times New Roman"/>
              </a:rPr>
              <a:t>8. Analyze results to verify data is within acceptable constraints.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16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1" name="Google Shape;131;p17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b="1"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1. Design the chassis assembly in SolidWorks.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2. Import the CAD model of the chassis into ANSYS.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Google Shape;132;p17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3" name="Google Shape;133;p17" title="Mode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162" y="2918625"/>
            <a:ext cx="4997676" cy="31835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8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18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3. Define the material properties of aluminum 6063, including the thermal expansion coefficient.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1" name="Google Shape;141;p18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42" name="Google Shape;142;p18"/>
          <p:cNvGraphicFramePr/>
          <p:nvPr/>
        </p:nvGraphicFramePr>
        <p:xfrm>
          <a:off x="527275" y="2721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{D092D2C8-235C-4EA3-90E6-984B62B13645}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Parameter 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Quantity    [Unit]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Density 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2700          [kg / m^3]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Coefficient of Thermal Expansion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2.2e-5        [1/C]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Isotropic Thermal Conductivity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205            [W / (m * C)]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Specific Heat Constant Pressure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900            [J / (kg * C)] 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Yield Strength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16,000       [psi]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Young’s Modulus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6.9e10       [Pa]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Poisson’s Ratio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0.3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9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Google Shape;149;p19"/>
          <p:cNvSpPr txBox="1"/>
          <p:nvPr>
            <p:ph idx="1" type="body"/>
          </p:nvPr>
        </p:nvSpPr>
        <p:spPr>
          <a:xfrm>
            <a:off x="117875" y="1334900"/>
            <a:ext cx="91440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4. Apply a mesh and boundary conditions that replicate the realistic mountings on REHT.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Google Shape;150;p19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1" name="Google Shape;151;p19" title="Mes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700" y="2678050"/>
            <a:ext cx="6398850" cy="34934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8" name="Google Shape;158;p20"/>
          <p:cNvSpPr txBox="1"/>
          <p:nvPr>
            <p:ph idx="1" type="body"/>
          </p:nvPr>
        </p:nvSpPr>
        <p:spPr>
          <a:xfrm>
            <a:off x="117875" y="1334900"/>
            <a:ext cx="91440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4. Apply a mesh and boundary conditions that replicate the realistic mountings on REHT.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20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0" name="Google Shape;160;p20" title="FixedSuppor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075" y="2621200"/>
            <a:ext cx="6531499" cy="34934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1"/>
          <p:cNvSpPr txBox="1"/>
          <p:nvPr>
            <p:ph type="title"/>
          </p:nvPr>
        </p:nvSpPr>
        <p:spPr>
          <a:xfrm>
            <a:off x="234598" y="630800"/>
            <a:ext cx="8674800" cy="70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910">
                <a:latin typeface="Times New Roman"/>
                <a:ea typeface="Times New Roman"/>
                <a:cs typeface="Times New Roman"/>
                <a:sym typeface="Times New Roman"/>
              </a:rPr>
              <a:t>Lunar Thermal Cycling Analysis </a:t>
            </a:r>
            <a:endParaRPr b="1" sz="291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21"/>
          <p:cNvSpPr txBox="1"/>
          <p:nvPr>
            <p:ph idx="1" type="body"/>
          </p:nvPr>
        </p:nvSpPr>
        <p:spPr>
          <a:xfrm>
            <a:off x="167850" y="1334900"/>
            <a:ext cx="8808300" cy="491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latin typeface="Times New Roman"/>
                <a:ea typeface="Times New Roman"/>
                <a:cs typeface="Times New Roman"/>
                <a:sym typeface="Times New Roman"/>
              </a:rPr>
              <a:t>Procedure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5. Input the lunar day-night temperature cycles as a transient thermal load.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6. Run simulation and record data regarding temperature changes with time.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8" name="Google Shape;168;p21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9" name="Google Shape;169;p21" title="delta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7838" y="2895100"/>
            <a:ext cx="6402326" cy="32463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2501150" y="2820675"/>
            <a:ext cx="3635700" cy="13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Low</a:t>
            </a:r>
            <a:r>
              <a:rPr lang="en-US" sz="20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Temperature</a:t>
            </a:r>
            <a:endParaRPr sz="20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-240</a:t>
            </a:r>
            <a:r>
              <a:rPr lang="en-US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°F</a:t>
            </a:r>
            <a:endParaRPr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