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showSpecialPlsOnTitleSld="0">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08DBD44-1207-466E-B771-C67488F15237}">
  <a:tblStyle styleId="{A08DBD44-1207-466E-B771-C67488F1523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8bf4bbb4af_0_7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 name="Google Shape;91;g38bf4bbb4af_0_7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ccc99f6a25_0_7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ccc99f6a25_0_7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g3ccc99f6a25_0_7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ccc99f6a25_0_13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ccc99f6a25_0_13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 name="Google Shape;183;g3ccc99f6a25_0_13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ccc99f6a25_0_9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3ccc99f6a25_0_9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5" name="Google Shape;195;g3ccc99f6a25_0_9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ccc99f6a25_0_11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ccc99f6a25_0_11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4" name="Google Shape;204;g3ccc99f6a25_0_11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ccc99f6a25_0_14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3ccc99f6a25_0_14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3" name="Google Shape;213;g3ccc99f6a25_0_14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ccc99f6a25_0_15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3ccc99f6a25_0_15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g3ccc99f6a25_0_15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ccc99f6a25_0_17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ccc99f6a25_0_17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1" name="Google Shape;231;g3ccc99f6a25_0_17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ccc99f6a25_0_1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3ccc99f6a25_0_1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0" name="Google Shape;240;g3ccc99f6a25_0_1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39b1a3a5ec9_0_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39b1a3a5ec9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g39b1a3a5ec9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c6c7ecd247_0_1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3c6c7ecd247_0_1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7" name="Google Shape;257;g3c6c7ecd247_0_1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ccc99f6a25_0_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ccc99f6a25_0_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 name="Google Shape;103;g3ccc99f6a25_0_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c6c7ecd247_0_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c6c7ecd247_0_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g3c6c7ecd247_0_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c6c7ecd247_0_1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3c6c7ecd247_0_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3" name="Google Shape;273;g3c6c7ecd247_0_1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3c6c7ecd247_0_2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3c6c7ecd247_0_2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2" name="Google Shape;282;g3c6c7ecd247_0_2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3c6c7ecd247_0_3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3c6c7ecd247_0_3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g3c6c7ecd247_0_3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3c6c7ecd247_0_6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3c6c7ecd247_0_6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0" name="Google Shape;300;g3c6c7ecd247_0_6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3c6c7ecd247_0_7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3c6c7ecd247_0_7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9" name="Google Shape;309;g3c6c7ecd247_0_7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c6d5655c2c_0_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3c6d5655c2c_0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9" name="Google Shape;319;g3c6d5655c2c_0_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3c6d5655c2c_0_1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3c6d5655c2c_0_1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9" name="Google Shape;329;g3c6d5655c2c_0_1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3c6d5655c2c_0_2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3c6d5655c2c_0_2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9" name="Google Shape;339;g3c6d5655c2c_0_2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3c6d5655c2c_0_3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348" name="Google Shape;348;g3c6d5655c2c_0_3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9" name="Google Shape;349;g3c6d5655c2c_0_3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3ccc99f6a25_0_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3ccc99f6a25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 name="Google Shape;111;g3ccc99f6a25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c6d5655c2c_0_4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357" name="Google Shape;357;g3c6d5655c2c_0_4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8" name="Google Shape;358;g3c6d5655c2c_0_4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3c6d5655c2c_0_6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3c6d5655c2c_0_6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7" name="Google Shape;367;g3c6d5655c2c_0_6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3c6d5655c2c_0_7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3c6d5655c2c_0_7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6" name="Google Shape;376;g3c6d5655c2c_0_7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3c6d5655c2c_0_8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3c6d5655c2c_0_8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5" name="Google Shape;385;g3c6d5655c2c_0_8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3c6d5655c2c_0_4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3c6d5655c2c_0_4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4" name="Google Shape;394;g3c6d5655c2c_0_4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ccc99f6a25_0_2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ccc99f6a25_0_2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g3ccc99f6a25_0_2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ccc99f6a25_0_3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ccc99f6a25_0_3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g3ccc99f6a25_0_3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ccc99f6a25_0_10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ccc99f6a25_0_10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6" name="Google Shape;136;g3ccc99f6a25_0_10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ccc99f6a25_0_5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ccc99f6a25_0_5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6" name="Google Shape;146;g3ccc99f6a25_0_5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ccc99f6a25_0_4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ccc99f6a25_0_4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g3ccc99f6a25_0_4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ccc99f6a25_0_6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ccc99f6a25_0_6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4" name="Google Shape;164;g3ccc99f6a25_0_6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0" name="Shape 20"/>
        <p:cNvGrpSpPr/>
        <p:nvPr/>
      </p:nvGrpSpPr>
      <p:grpSpPr>
        <a:xfrm>
          <a:off x="0" y="0"/>
          <a:ext cx="0" cy="0"/>
          <a:chOff x="0" y="0"/>
          <a:chExt cx="0" cy="0"/>
        </a:xfrm>
      </p:grpSpPr>
      <p:sp>
        <p:nvSpPr>
          <p:cNvPr id="21" name="Google Shape;21;p2"/>
          <p:cNvSpPr txBox="1"/>
          <p:nvPr>
            <p:ph idx="1" type="subTitle"/>
          </p:nvPr>
        </p:nvSpPr>
        <p:spPr>
          <a:xfrm>
            <a:off x="1143000" y="3602038"/>
            <a:ext cx="6858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2"/>
          <p:cNvSpPr txBox="1"/>
          <p:nvPr>
            <p:ph type="title"/>
          </p:nvPr>
        </p:nvSpPr>
        <p:spPr>
          <a:xfrm>
            <a:off x="207736" y="874474"/>
            <a:ext cx="7357557" cy="70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7" name="Shape 77"/>
        <p:cNvGrpSpPr/>
        <p:nvPr/>
      </p:nvGrpSpPr>
      <p:grpSpPr>
        <a:xfrm>
          <a:off x="0" y="0"/>
          <a:ext cx="0" cy="0"/>
          <a:chOff x="0" y="0"/>
          <a:chExt cx="0" cy="0"/>
        </a:xfrm>
      </p:grpSpPr>
      <p:sp>
        <p:nvSpPr>
          <p:cNvPr id="78" name="Google Shape;78;p11"/>
          <p:cNvSpPr txBox="1"/>
          <p:nvPr>
            <p:ph type="title"/>
          </p:nvPr>
        </p:nvSpPr>
        <p:spPr>
          <a:xfrm>
            <a:off x="207736" y="874474"/>
            <a:ext cx="7357557" cy="70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11"/>
          <p:cNvSpPr txBox="1"/>
          <p:nvPr>
            <p:ph idx="1" type="body"/>
          </p:nvPr>
        </p:nvSpPr>
        <p:spPr>
          <a:xfrm rot="5400000">
            <a:off x="1804459" y="222400"/>
            <a:ext cx="3028647" cy="622209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1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1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3" name="Shape 83"/>
        <p:cNvGrpSpPr/>
        <p:nvPr/>
      </p:nvGrpSpPr>
      <p:grpSpPr>
        <a:xfrm>
          <a:off x="0" y="0"/>
          <a:ext cx="0" cy="0"/>
          <a:chOff x="0" y="0"/>
          <a:chExt cx="0" cy="0"/>
        </a:xfrm>
      </p:grpSpPr>
      <p:sp>
        <p:nvSpPr>
          <p:cNvPr id="84" name="Google Shape;84;p12"/>
          <p:cNvSpPr txBox="1"/>
          <p:nvPr>
            <p:ph type="title"/>
          </p:nvPr>
        </p:nvSpPr>
        <p:spPr>
          <a:xfrm rot="5400000">
            <a:off x="4623594" y="2285207"/>
            <a:ext cx="5811838" cy="19716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 name="Google Shape;85;p12"/>
          <p:cNvSpPr txBox="1"/>
          <p:nvPr>
            <p:ph idx="1" type="body"/>
          </p:nvPr>
        </p:nvSpPr>
        <p:spPr>
          <a:xfrm rot="5400000">
            <a:off x="623094" y="370681"/>
            <a:ext cx="5811838" cy="58007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 name="Google Shape;86;p1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1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 name="Shape 26"/>
        <p:cNvGrpSpPr/>
        <p:nvPr/>
      </p:nvGrpSpPr>
      <p:grpSpPr>
        <a:xfrm>
          <a:off x="0" y="0"/>
          <a:ext cx="0" cy="0"/>
          <a:chOff x="0" y="0"/>
          <a:chExt cx="0" cy="0"/>
        </a:xfrm>
      </p:grpSpPr>
      <p:sp>
        <p:nvSpPr>
          <p:cNvPr id="27" name="Google Shape;27;p3"/>
          <p:cNvSpPr txBox="1"/>
          <p:nvPr>
            <p:ph type="title"/>
          </p:nvPr>
        </p:nvSpPr>
        <p:spPr>
          <a:xfrm>
            <a:off x="207736" y="874474"/>
            <a:ext cx="7357557" cy="70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3"/>
          <p:cNvSpPr txBox="1"/>
          <p:nvPr>
            <p:ph idx="1" type="body"/>
          </p:nvPr>
        </p:nvSpPr>
        <p:spPr>
          <a:xfrm>
            <a:off x="207736" y="1819123"/>
            <a:ext cx="6222093" cy="302864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3"/>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3"/>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2" name="Shape 32"/>
        <p:cNvGrpSpPr/>
        <p:nvPr/>
      </p:nvGrpSpPr>
      <p:grpSpPr>
        <a:xfrm>
          <a:off x="0" y="0"/>
          <a:ext cx="0" cy="0"/>
          <a:chOff x="0" y="0"/>
          <a:chExt cx="0" cy="0"/>
        </a:xfrm>
      </p:grpSpPr>
      <p:sp>
        <p:nvSpPr>
          <p:cNvPr id="33" name="Google Shape;33;p4"/>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4"/>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6" name="Shape 36"/>
        <p:cNvGrpSpPr/>
        <p:nvPr/>
      </p:nvGrpSpPr>
      <p:grpSpPr>
        <a:xfrm>
          <a:off x="0" y="0"/>
          <a:ext cx="0" cy="0"/>
          <a:chOff x="0" y="0"/>
          <a:chExt cx="0" cy="0"/>
        </a:xfrm>
      </p:grpSpPr>
      <p:sp>
        <p:nvSpPr>
          <p:cNvPr id="37" name="Google Shape;37;p5"/>
          <p:cNvSpPr txBox="1"/>
          <p:nvPr>
            <p:ph type="title"/>
          </p:nvPr>
        </p:nvSpPr>
        <p:spPr>
          <a:xfrm>
            <a:off x="623888" y="1709739"/>
            <a:ext cx="78867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5"/>
          <p:cNvSpPr txBox="1"/>
          <p:nvPr>
            <p:ph idx="1" type="body"/>
          </p:nvPr>
        </p:nvSpPr>
        <p:spPr>
          <a:xfrm>
            <a:off x="623888" y="4589464"/>
            <a:ext cx="78867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9" name="Google Shape;39;p5"/>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5"/>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2" name="Shape 42"/>
        <p:cNvGrpSpPr/>
        <p:nvPr/>
      </p:nvGrpSpPr>
      <p:grpSpPr>
        <a:xfrm>
          <a:off x="0" y="0"/>
          <a:ext cx="0" cy="0"/>
          <a:chOff x="0" y="0"/>
          <a:chExt cx="0" cy="0"/>
        </a:xfrm>
      </p:grpSpPr>
      <p:sp>
        <p:nvSpPr>
          <p:cNvPr id="43" name="Google Shape;43;p6"/>
          <p:cNvSpPr txBox="1"/>
          <p:nvPr>
            <p:ph type="title"/>
          </p:nvPr>
        </p:nvSpPr>
        <p:spPr>
          <a:xfrm>
            <a:off x="207736" y="874474"/>
            <a:ext cx="7357557" cy="70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6"/>
          <p:cNvSpPr txBox="1"/>
          <p:nvPr>
            <p:ph idx="1" type="body"/>
          </p:nvPr>
        </p:nvSpPr>
        <p:spPr>
          <a:xfrm>
            <a:off x="6286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6"/>
          <p:cNvSpPr txBox="1"/>
          <p:nvPr>
            <p:ph idx="2" type="body"/>
          </p:nvPr>
        </p:nvSpPr>
        <p:spPr>
          <a:xfrm>
            <a:off x="46291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6"/>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6"/>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6"/>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9" name="Shape 49"/>
        <p:cNvGrpSpPr/>
        <p:nvPr/>
      </p:nvGrpSpPr>
      <p:grpSpPr>
        <a:xfrm>
          <a:off x="0" y="0"/>
          <a:ext cx="0" cy="0"/>
          <a:chOff x="0" y="0"/>
          <a:chExt cx="0" cy="0"/>
        </a:xfrm>
      </p:grpSpPr>
      <p:sp>
        <p:nvSpPr>
          <p:cNvPr id="50" name="Google Shape;50;p7"/>
          <p:cNvSpPr txBox="1"/>
          <p:nvPr>
            <p:ph type="title"/>
          </p:nvPr>
        </p:nvSpPr>
        <p:spPr>
          <a:xfrm>
            <a:off x="629841"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7"/>
          <p:cNvSpPr txBox="1"/>
          <p:nvPr>
            <p:ph idx="1" type="body"/>
          </p:nvPr>
        </p:nvSpPr>
        <p:spPr>
          <a:xfrm>
            <a:off x="629842" y="1681163"/>
            <a:ext cx="3868340"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2" name="Google Shape;52;p7"/>
          <p:cNvSpPr txBox="1"/>
          <p:nvPr>
            <p:ph idx="2" type="body"/>
          </p:nvPr>
        </p:nvSpPr>
        <p:spPr>
          <a:xfrm>
            <a:off x="629842" y="2505075"/>
            <a:ext cx="3868340"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7"/>
          <p:cNvSpPr txBox="1"/>
          <p:nvPr>
            <p:ph idx="3" type="body"/>
          </p:nvPr>
        </p:nvSpPr>
        <p:spPr>
          <a:xfrm>
            <a:off x="4629150" y="1681163"/>
            <a:ext cx="3887391"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4" name="Google Shape;54;p7"/>
          <p:cNvSpPr txBox="1"/>
          <p:nvPr>
            <p:ph idx="4" type="body"/>
          </p:nvPr>
        </p:nvSpPr>
        <p:spPr>
          <a:xfrm>
            <a:off x="4629150" y="2505075"/>
            <a:ext cx="3887391"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7"/>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7"/>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8" name="Shape 58"/>
        <p:cNvGrpSpPr/>
        <p:nvPr/>
      </p:nvGrpSpPr>
      <p:grpSpPr>
        <a:xfrm>
          <a:off x="0" y="0"/>
          <a:ext cx="0" cy="0"/>
          <a:chOff x="0" y="0"/>
          <a:chExt cx="0" cy="0"/>
        </a:xfrm>
      </p:grpSpPr>
      <p:sp>
        <p:nvSpPr>
          <p:cNvPr id="59" name="Google Shape;59;p8"/>
          <p:cNvSpPr txBox="1"/>
          <p:nvPr>
            <p:ph type="title"/>
          </p:nvPr>
        </p:nvSpPr>
        <p:spPr>
          <a:xfrm>
            <a:off x="207736" y="874474"/>
            <a:ext cx="7357557" cy="70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8"/>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8"/>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3" name="Shape 63"/>
        <p:cNvGrpSpPr/>
        <p:nvPr/>
      </p:nvGrpSpPr>
      <p:grpSpPr>
        <a:xfrm>
          <a:off x="0" y="0"/>
          <a:ext cx="0" cy="0"/>
          <a:chOff x="0" y="0"/>
          <a:chExt cx="0" cy="0"/>
        </a:xfrm>
      </p:grpSpPr>
      <p:sp>
        <p:nvSpPr>
          <p:cNvPr id="64" name="Google Shape;64;p9"/>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9"/>
          <p:cNvSpPr txBox="1"/>
          <p:nvPr>
            <p:ph idx="1" type="body"/>
          </p:nvPr>
        </p:nvSpPr>
        <p:spPr>
          <a:xfrm>
            <a:off x="3887391" y="987426"/>
            <a:ext cx="462915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6" name="Google Shape;66;p9"/>
          <p:cNvSpPr txBox="1"/>
          <p:nvPr>
            <p:ph idx="2" type="body"/>
          </p:nvPr>
        </p:nvSpPr>
        <p:spPr>
          <a:xfrm>
            <a:off x="62984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7" name="Google Shape;67;p9"/>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9"/>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9"/>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0" name="Shape 70"/>
        <p:cNvGrpSpPr/>
        <p:nvPr/>
      </p:nvGrpSpPr>
      <p:grpSpPr>
        <a:xfrm>
          <a:off x="0" y="0"/>
          <a:ext cx="0" cy="0"/>
          <a:chOff x="0" y="0"/>
          <a:chExt cx="0" cy="0"/>
        </a:xfrm>
      </p:grpSpPr>
      <p:sp>
        <p:nvSpPr>
          <p:cNvPr id="71" name="Google Shape;71;p10"/>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2" name="Google Shape;72;p10"/>
          <p:cNvSpPr/>
          <p:nvPr>
            <p:ph idx="2" type="pic"/>
          </p:nvPr>
        </p:nvSpPr>
        <p:spPr>
          <a:xfrm>
            <a:off x="3887391" y="987426"/>
            <a:ext cx="4629150" cy="4873625"/>
          </a:xfrm>
          <a:prstGeom prst="rect">
            <a:avLst/>
          </a:prstGeom>
          <a:noFill/>
          <a:ln>
            <a:noFill/>
          </a:ln>
        </p:spPr>
      </p:sp>
      <p:sp>
        <p:nvSpPr>
          <p:cNvPr id="73" name="Google Shape;73;p10"/>
          <p:cNvSpPr txBox="1"/>
          <p:nvPr>
            <p:ph idx="1" type="body"/>
          </p:nvPr>
        </p:nvSpPr>
        <p:spPr>
          <a:xfrm>
            <a:off x="62984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4" name="Google Shape;74;p10"/>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0"/>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5.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4" Type="http://schemas.openxmlformats.org/officeDocument/2006/relationships/theme" Target="../theme/theme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356351"/>
            <a:ext cx="9144000" cy="365125"/>
          </a:xfrm>
          <a:prstGeom prst="rect">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
          <p:cNvSpPr txBox="1"/>
          <p:nvPr>
            <p:ph type="title"/>
          </p:nvPr>
        </p:nvSpPr>
        <p:spPr>
          <a:xfrm>
            <a:off x="207736" y="874474"/>
            <a:ext cx="7357557" cy="70409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 name="Google Shape;12;p1"/>
          <p:cNvSpPr txBox="1"/>
          <p:nvPr>
            <p:ph idx="1" type="body"/>
          </p:nvPr>
        </p:nvSpPr>
        <p:spPr>
          <a:xfrm>
            <a:off x="207736" y="1819123"/>
            <a:ext cx="6222093" cy="3028647"/>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3" name="Google Shape;13;p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chemeClr val="lt1"/>
                </a:solidFill>
                <a:latin typeface="Arial"/>
                <a:ea typeface="Arial"/>
                <a:cs typeface="Arial"/>
                <a:sym typeface="Arial"/>
              </a:defRPr>
            </a:lvl1pPr>
            <a:lvl2pPr indent="0" lvl="1" marL="0" marR="0" rtl="0" algn="r">
              <a:spcBef>
                <a:spcPts val="0"/>
              </a:spcBef>
              <a:buNone/>
              <a:defRPr b="0" i="0" sz="1200" u="none" cap="none" strike="noStrike">
                <a:solidFill>
                  <a:schemeClr val="lt1"/>
                </a:solidFill>
                <a:latin typeface="Arial"/>
                <a:ea typeface="Arial"/>
                <a:cs typeface="Arial"/>
                <a:sym typeface="Arial"/>
              </a:defRPr>
            </a:lvl2pPr>
            <a:lvl3pPr indent="0" lvl="2" marL="0" marR="0" rtl="0" algn="r">
              <a:spcBef>
                <a:spcPts val="0"/>
              </a:spcBef>
              <a:buNone/>
              <a:defRPr b="0" i="0" sz="1200" u="none" cap="none" strike="noStrike">
                <a:solidFill>
                  <a:schemeClr val="lt1"/>
                </a:solidFill>
                <a:latin typeface="Arial"/>
                <a:ea typeface="Arial"/>
                <a:cs typeface="Arial"/>
                <a:sym typeface="Arial"/>
              </a:defRPr>
            </a:lvl3pPr>
            <a:lvl4pPr indent="0" lvl="3" marL="0" marR="0" rtl="0" algn="r">
              <a:spcBef>
                <a:spcPts val="0"/>
              </a:spcBef>
              <a:buNone/>
              <a:defRPr b="0" i="0" sz="1200" u="none" cap="none" strike="noStrike">
                <a:solidFill>
                  <a:schemeClr val="lt1"/>
                </a:solidFill>
                <a:latin typeface="Arial"/>
                <a:ea typeface="Arial"/>
                <a:cs typeface="Arial"/>
                <a:sym typeface="Arial"/>
              </a:defRPr>
            </a:lvl4pPr>
            <a:lvl5pPr indent="0" lvl="4" marL="0" marR="0" rtl="0" algn="r">
              <a:spcBef>
                <a:spcPts val="0"/>
              </a:spcBef>
              <a:buNone/>
              <a:defRPr b="0" i="0" sz="1200" u="none" cap="none" strike="noStrike">
                <a:solidFill>
                  <a:schemeClr val="lt1"/>
                </a:solidFill>
                <a:latin typeface="Arial"/>
                <a:ea typeface="Arial"/>
                <a:cs typeface="Arial"/>
                <a:sym typeface="Arial"/>
              </a:defRPr>
            </a:lvl5pPr>
            <a:lvl6pPr indent="0" lvl="5" marL="0" marR="0" rtl="0" algn="r">
              <a:spcBef>
                <a:spcPts val="0"/>
              </a:spcBef>
              <a:buNone/>
              <a:defRPr b="0" i="0" sz="1200" u="none" cap="none" strike="noStrike">
                <a:solidFill>
                  <a:schemeClr val="lt1"/>
                </a:solidFill>
                <a:latin typeface="Arial"/>
                <a:ea typeface="Arial"/>
                <a:cs typeface="Arial"/>
                <a:sym typeface="Arial"/>
              </a:defRPr>
            </a:lvl6pPr>
            <a:lvl7pPr indent="0" lvl="6" marL="0" marR="0" rtl="0" algn="r">
              <a:spcBef>
                <a:spcPts val="0"/>
              </a:spcBef>
              <a:buNone/>
              <a:defRPr b="0" i="0" sz="1200" u="none" cap="none" strike="noStrike">
                <a:solidFill>
                  <a:schemeClr val="lt1"/>
                </a:solidFill>
                <a:latin typeface="Arial"/>
                <a:ea typeface="Arial"/>
                <a:cs typeface="Arial"/>
                <a:sym typeface="Arial"/>
              </a:defRPr>
            </a:lvl7pPr>
            <a:lvl8pPr indent="0" lvl="7" marL="0" marR="0" rtl="0" algn="r">
              <a:spcBef>
                <a:spcPts val="0"/>
              </a:spcBef>
              <a:buNone/>
              <a:defRPr b="0" i="0" sz="1200" u="none" cap="none" strike="noStrike">
                <a:solidFill>
                  <a:schemeClr val="lt1"/>
                </a:solidFill>
                <a:latin typeface="Arial"/>
                <a:ea typeface="Arial"/>
                <a:cs typeface="Arial"/>
                <a:sym typeface="Arial"/>
              </a:defRPr>
            </a:lvl8pPr>
            <a:lvl9pPr indent="0" lvl="8" marL="0" marR="0" rtl="0" algn="r">
              <a:spcBef>
                <a:spcPts val="0"/>
              </a:spcBef>
              <a:buNone/>
              <a:defRPr b="0" i="0" sz="12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id="16" name="Google Shape;16;p1"/>
          <p:cNvPicPr preferRelativeResize="0"/>
          <p:nvPr/>
        </p:nvPicPr>
        <p:blipFill rotWithShape="1">
          <a:blip r:embed="rId1">
            <a:alphaModFix/>
          </a:blip>
          <a:srcRect b="0" l="0" r="0" t="0"/>
          <a:stretch/>
        </p:blipFill>
        <p:spPr>
          <a:xfrm>
            <a:off x="7986207" y="5224651"/>
            <a:ext cx="1058285" cy="1055698"/>
          </a:xfrm>
          <a:prstGeom prst="rect">
            <a:avLst/>
          </a:prstGeom>
          <a:noFill/>
          <a:ln>
            <a:noFill/>
          </a:ln>
        </p:spPr>
      </p:pic>
      <p:sp>
        <p:nvSpPr>
          <p:cNvPr id="17" name="Google Shape;17;p1"/>
          <p:cNvSpPr/>
          <p:nvPr/>
        </p:nvSpPr>
        <p:spPr>
          <a:xfrm>
            <a:off x="0" y="0"/>
            <a:ext cx="9144000" cy="430590"/>
          </a:xfrm>
          <a:prstGeom prst="rect">
            <a:avLst/>
          </a:prstGeom>
          <a:solidFill>
            <a:srgbClr val="CC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pic>
        <p:nvPicPr>
          <p:cNvPr id="18" name="Google Shape;18;p1"/>
          <p:cNvPicPr preferRelativeResize="0"/>
          <p:nvPr/>
        </p:nvPicPr>
        <p:blipFill rotWithShape="1">
          <a:blip r:embed="rId2">
            <a:alphaModFix/>
          </a:blip>
          <a:srcRect b="0" l="0" r="0" t="0"/>
          <a:stretch/>
        </p:blipFill>
        <p:spPr>
          <a:xfrm>
            <a:off x="0" y="13177"/>
            <a:ext cx="870857" cy="419302"/>
          </a:xfrm>
          <a:prstGeom prst="rect">
            <a:avLst/>
          </a:prstGeom>
          <a:noFill/>
          <a:ln>
            <a:noFill/>
          </a:ln>
        </p:spPr>
      </p:pic>
      <p:sp>
        <p:nvSpPr>
          <p:cNvPr id="19" name="Google Shape;19;p1"/>
          <p:cNvSpPr txBox="1"/>
          <p:nvPr/>
        </p:nvSpPr>
        <p:spPr>
          <a:xfrm>
            <a:off x="870857" y="30629"/>
            <a:ext cx="474133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chemeClr val="dk1"/>
                </a:solidFill>
                <a:latin typeface="Arial"/>
                <a:ea typeface="Arial"/>
                <a:cs typeface="Arial"/>
                <a:sym typeface="Arial"/>
              </a:rPr>
              <a:t>Mechanical and Aerospace Engineering</a:t>
            </a:r>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0.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3"/>
          <p:cNvSpPr txBox="1"/>
          <p:nvPr/>
        </p:nvSpPr>
        <p:spPr>
          <a:xfrm>
            <a:off x="4274400" y="1211875"/>
            <a:ext cx="4869600" cy="1806600"/>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4400"/>
              <a:buFont typeface="Arial"/>
              <a:buNone/>
            </a:pPr>
            <a:r>
              <a:rPr b="1" lang="en-US" sz="3100">
                <a:solidFill>
                  <a:schemeClr val="dk1"/>
                </a:solidFill>
                <a:latin typeface="Times New Roman"/>
                <a:ea typeface="Times New Roman"/>
                <a:cs typeface="Times New Roman"/>
                <a:sym typeface="Times New Roman"/>
              </a:rPr>
              <a:t>Validation, Verification, and Testing Demonstration</a:t>
            </a:r>
            <a:r>
              <a:rPr b="1" lang="en-US" sz="3700">
                <a:solidFill>
                  <a:schemeClr val="dk1"/>
                </a:solidFill>
                <a:latin typeface="Times New Roman"/>
                <a:ea typeface="Times New Roman"/>
                <a:cs typeface="Times New Roman"/>
                <a:sym typeface="Times New Roman"/>
              </a:rPr>
              <a:t> </a:t>
            </a:r>
            <a:endParaRPr b="1" sz="700"/>
          </a:p>
        </p:txBody>
      </p:sp>
      <p:sp>
        <p:nvSpPr>
          <p:cNvPr id="94" name="Google Shape;94;p13"/>
          <p:cNvSpPr txBox="1"/>
          <p:nvPr>
            <p:ph idx="1" type="subTitle"/>
          </p:nvPr>
        </p:nvSpPr>
        <p:spPr>
          <a:xfrm>
            <a:off x="2016200" y="3018475"/>
            <a:ext cx="9252900" cy="18066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None/>
            </a:pPr>
            <a:r>
              <a:rPr lang="en-US">
                <a:latin typeface="Times New Roman"/>
                <a:ea typeface="Times New Roman"/>
                <a:cs typeface="Times New Roman"/>
                <a:sym typeface="Times New Roman"/>
              </a:rPr>
              <a:t>Colby Moore</a:t>
            </a:r>
            <a:endParaRPr>
              <a:latin typeface="Times New Roman"/>
              <a:ea typeface="Times New Roman"/>
              <a:cs typeface="Times New Roman"/>
              <a:sym typeface="Times New Roman"/>
            </a:endParaRPr>
          </a:p>
          <a:p>
            <a:pPr indent="0" lvl="0" marL="0" rtl="0" algn="ctr">
              <a:lnSpc>
                <a:spcPct val="90000"/>
              </a:lnSpc>
              <a:spcBef>
                <a:spcPts val="1000"/>
              </a:spcBef>
              <a:spcAft>
                <a:spcPts val="0"/>
              </a:spcAft>
              <a:buNone/>
            </a:pPr>
            <a:r>
              <a:rPr lang="en-US">
                <a:latin typeface="Times New Roman"/>
                <a:ea typeface="Times New Roman"/>
                <a:cs typeface="Times New Roman"/>
                <a:sym typeface="Times New Roman"/>
              </a:rPr>
              <a:t>PACK7</a:t>
            </a:r>
            <a:endParaRPr>
              <a:latin typeface="Times New Roman"/>
              <a:ea typeface="Times New Roman"/>
              <a:cs typeface="Times New Roman"/>
              <a:sym typeface="Times New Roman"/>
            </a:endParaRPr>
          </a:p>
          <a:p>
            <a:pPr indent="0" lvl="0" marL="0" rtl="0" algn="ctr">
              <a:lnSpc>
                <a:spcPct val="90000"/>
              </a:lnSpc>
              <a:spcBef>
                <a:spcPts val="1000"/>
              </a:spcBef>
              <a:spcAft>
                <a:spcPts val="0"/>
              </a:spcAft>
              <a:buNone/>
            </a:pPr>
            <a:r>
              <a:rPr lang="en-US">
                <a:latin typeface="Times New Roman"/>
                <a:ea typeface="Times New Roman"/>
                <a:cs typeface="Times New Roman"/>
                <a:sym typeface="Times New Roman"/>
              </a:rPr>
              <a:t>MAE 481 (202)</a:t>
            </a:r>
            <a:endParaRPr>
              <a:latin typeface="Times New Roman"/>
              <a:ea typeface="Times New Roman"/>
              <a:cs typeface="Times New Roman"/>
              <a:sym typeface="Times New Roman"/>
            </a:endParaRPr>
          </a:p>
          <a:p>
            <a:pPr indent="0" lvl="0" marL="0" rtl="0" algn="ctr">
              <a:lnSpc>
                <a:spcPct val="90000"/>
              </a:lnSpc>
              <a:spcBef>
                <a:spcPts val="1000"/>
              </a:spcBef>
              <a:spcAft>
                <a:spcPts val="0"/>
              </a:spcAft>
              <a:buNone/>
            </a:pPr>
            <a:r>
              <a:rPr lang="en-US">
                <a:latin typeface="Times New Roman"/>
                <a:ea typeface="Times New Roman"/>
                <a:cs typeface="Times New Roman"/>
                <a:sym typeface="Times New Roman"/>
              </a:rPr>
              <a:t>Structures and Mechanisms Lead</a:t>
            </a:r>
            <a:endParaRPr>
              <a:latin typeface="Times New Roman"/>
              <a:ea typeface="Times New Roman"/>
              <a:cs typeface="Times New Roman"/>
              <a:sym typeface="Times New Roman"/>
            </a:endParaRPr>
          </a:p>
          <a:p>
            <a:pPr indent="0" lvl="0" marL="0" rtl="0" algn="ctr">
              <a:lnSpc>
                <a:spcPct val="90000"/>
              </a:lnSpc>
              <a:spcBef>
                <a:spcPts val="1000"/>
              </a:spcBef>
              <a:spcAft>
                <a:spcPts val="0"/>
              </a:spcAft>
              <a:buNone/>
            </a:pPr>
            <a:r>
              <a:t/>
            </a:r>
            <a:endParaRPr>
              <a:latin typeface="Times New Roman"/>
              <a:ea typeface="Times New Roman"/>
              <a:cs typeface="Times New Roman"/>
              <a:sym typeface="Times New Roman"/>
            </a:endParaRPr>
          </a:p>
        </p:txBody>
      </p:sp>
      <p:sp>
        <p:nvSpPr>
          <p:cNvPr id="95" name="Google Shape;95;p13"/>
          <p:cNvSpPr txBox="1"/>
          <p:nvPr>
            <p:ph idx="10" type="dt"/>
          </p:nvPr>
        </p:nvSpPr>
        <p:spPr>
          <a:xfrm>
            <a:off x="628650" y="6356351"/>
            <a:ext cx="2057400" cy="365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latin typeface="Times New Roman"/>
                <a:ea typeface="Times New Roman"/>
                <a:cs typeface="Times New Roman"/>
                <a:sym typeface="Times New Roman"/>
              </a:rPr>
              <a:t>2/10/2026</a:t>
            </a:r>
            <a:endParaRPr>
              <a:latin typeface="Times New Roman"/>
              <a:ea typeface="Times New Roman"/>
              <a:cs typeface="Times New Roman"/>
              <a:sym typeface="Times New Roman"/>
            </a:endParaRPr>
          </a:p>
        </p:txBody>
      </p:sp>
      <p:sp>
        <p:nvSpPr>
          <p:cNvPr id="96" name="Google Shape;96;p13"/>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latin typeface="Times New Roman"/>
                <a:ea typeface="Times New Roman"/>
                <a:cs typeface="Times New Roman"/>
                <a:sym typeface="Times New Roman"/>
              </a:rPr>
              <a:t>PACK7 - VV&amp;T - Structures and Mechanisms</a:t>
            </a:r>
            <a:endParaRPr>
              <a:latin typeface="Times New Roman"/>
              <a:ea typeface="Times New Roman"/>
              <a:cs typeface="Times New Roman"/>
              <a:sym typeface="Times New Roman"/>
            </a:endParaRPr>
          </a:p>
        </p:txBody>
      </p:sp>
      <p:sp>
        <p:nvSpPr>
          <p:cNvPr id="97" name="Google Shape;97;p13"/>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latin typeface="Times New Roman"/>
                <a:ea typeface="Times New Roman"/>
                <a:cs typeface="Times New Roman"/>
                <a:sym typeface="Times New Roman"/>
              </a:rPr>
              <a:t>‹#›</a:t>
            </a:fld>
            <a:endParaRPr>
              <a:latin typeface="Times New Roman"/>
              <a:ea typeface="Times New Roman"/>
              <a:cs typeface="Times New Roman"/>
              <a:sym typeface="Times New Roman"/>
            </a:endParaRPr>
          </a:p>
        </p:txBody>
      </p:sp>
      <p:pic>
        <p:nvPicPr>
          <p:cNvPr id="98" name="Google Shape;98;p13" title="Screenshot 2025-10-15 at 6.17.14 PM.png"/>
          <p:cNvPicPr preferRelativeResize="0"/>
          <p:nvPr/>
        </p:nvPicPr>
        <p:blipFill>
          <a:blip r:embed="rId3">
            <a:alphaModFix/>
          </a:blip>
          <a:stretch>
            <a:fillRect/>
          </a:stretch>
        </p:blipFill>
        <p:spPr>
          <a:xfrm>
            <a:off x="0" y="1211875"/>
            <a:ext cx="4401875" cy="4044500"/>
          </a:xfrm>
          <a:prstGeom prst="rect">
            <a:avLst/>
          </a:prstGeom>
          <a:noFill/>
          <a:ln>
            <a:noFill/>
          </a:ln>
        </p:spPr>
      </p:pic>
      <p:sp>
        <p:nvSpPr>
          <p:cNvPr id="99" name="Google Shape;99;p13"/>
          <p:cNvSpPr/>
          <p:nvPr/>
        </p:nvSpPr>
        <p:spPr>
          <a:xfrm>
            <a:off x="1834125" y="4369975"/>
            <a:ext cx="749700" cy="159600"/>
          </a:xfrm>
          <a:prstGeom prst="rect">
            <a:avLst/>
          </a:prstGeom>
          <a:solidFill>
            <a:srgbClr val="BFBFBF"/>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2"/>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3000">
              <a:latin typeface="Times New Roman"/>
              <a:ea typeface="Times New Roman"/>
              <a:cs typeface="Times New Roman"/>
              <a:sym typeface="Times New Roman"/>
            </a:endParaRPr>
          </a:p>
        </p:txBody>
      </p:sp>
      <p:sp>
        <p:nvSpPr>
          <p:cNvPr id="176" name="Google Shape;176;p22"/>
          <p:cNvSpPr txBox="1"/>
          <p:nvPr>
            <p:ph idx="1" type="body"/>
          </p:nvPr>
        </p:nvSpPr>
        <p:spPr>
          <a:xfrm>
            <a:off x="167850" y="1334900"/>
            <a:ext cx="8976300" cy="4913700"/>
          </a:xfrm>
          <a:prstGeom prst="rect">
            <a:avLst/>
          </a:prstGeom>
        </p:spPr>
        <p:txBody>
          <a:bodyPr anchorCtr="0" anchor="t" bIns="45700" lIns="91425" spcFirstLastPara="1" rIns="91425" wrap="square" tIns="45700">
            <a:normAutofit/>
          </a:bodyPr>
          <a:lstStyle/>
          <a:p>
            <a:pPr indent="-228600" lvl="0" marL="285750" rtl="0" algn="l">
              <a:lnSpc>
                <a:spcPct val="100000"/>
              </a:lnSpc>
              <a:spcBef>
                <a:spcPts val="1000"/>
              </a:spcBef>
              <a:spcAft>
                <a:spcPts val="1000"/>
              </a:spcAft>
              <a:buNone/>
            </a:pPr>
            <a:r>
              <a:rPr b="1" lang="en-US" sz="2400">
                <a:latin typeface="Times New Roman"/>
                <a:ea typeface="Times New Roman"/>
                <a:cs typeface="Times New Roman"/>
                <a:sym typeface="Times New Roman"/>
              </a:rPr>
              <a:t>Weights</a:t>
            </a:r>
            <a:endParaRPr sz="2200">
              <a:latin typeface="Times New Roman"/>
              <a:ea typeface="Times New Roman"/>
              <a:cs typeface="Times New Roman"/>
              <a:sym typeface="Times New Roman"/>
            </a:endParaRPr>
          </a:p>
        </p:txBody>
      </p:sp>
      <p:sp>
        <p:nvSpPr>
          <p:cNvPr id="177" name="Google Shape;177;p22"/>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178" name="Google Shape;178;p22" title="IMG_2451.jpg"/>
          <p:cNvPicPr preferRelativeResize="0"/>
          <p:nvPr/>
        </p:nvPicPr>
        <p:blipFill rotWithShape="1">
          <a:blip r:embed="rId3">
            <a:alphaModFix/>
          </a:blip>
          <a:srcRect b="11056" l="0" r="0" t="15333"/>
          <a:stretch/>
        </p:blipFill>
        <p:spPr>
          <a:xfrm>
            <a:off x="2776550" y="1736613"/>
            <a:ext cx="3448723" cy="3384776"/>
          </a:xfrm>
          <a:prstGeom prst="rect">
            <a:avLst/>
          </a:prstGeom>
          <a:noFill/>
          <a:ln cap="flat" cmpd="sng" w="38100">
            <a:solidFill>
              <a:schemeClr val="dk1"/>
            </a:solidFill>
            <a:prstDash val="solid"/>
            <a:round/>
            <a:headEnd len="sm" w="sm" type="none"/>
            <a:tailEnd len="sm" w="sm" type="none"/>
          </a:ln>
        </p:spPr>
      </p:pic>
      <p:sp>
        <p:nvSpPr>
          <p:cNvPr id="179" name="Google Shape;179;p22"/>
          <p:cNvSpPr txBox="1"/>
          <p:nvPr>
            <p:ph idx="1" type="body"/>
          </p:nvPr>
        </p:nvSpPr>
        <p:spPr>
          <a:xfrm>
            <a:off x="167850" y="1334900"/>
            <a:ext cx="8976300" cy="4913700"/>
          </a:xfrm>
          <a:prstGeom prst="rect">
            <a:avLst/>
          </a:prstGeom>
        </p:spPr>
        <p:txBody>
          <a:bodyPr anchorCtr="0" anchor="t" bIns="45700" lIns="91425" spcFirstLastPara="1" rIns="91425" wrap="square" tIns="45700">
            <a:normAutofit/>
          </a:bodyPr>
          <a:lstStyle/>
          <a:p>
            <a:pPr indent="-228600" lvl="0" marL="285750" rtl="0" algn="l">
              <a:lnSpc>
                <a:spcPct val="100000"/>
              </a:lnSpc>
              <a:spcBef>
                <a:spcPts val="1000"/>
              </a:spcBef>
              <a:spcAft>
                <a:spcPts val="0"/>
              </a:spcAft>
              <a:buNone/>
            </a:pPr>
            <a:r>
              <a:rPr b="1" lang="en-US" sz="2400">
                <a:latin typeface="Times New Roman"/>
                <a:ea typeface="Times New Roman"/>
                <a:cs typeface="Times New Roman"/>
                <a:sym typeface="Times New Roman"/>
              </a:rPr>
              <a:t>Weights</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1000"/>
              </a:spcAft>
              <a:buNone/>
            </a:pPr>
            <a:r>
              <a:rPr b="1" lang="en-US" sz="2400">
                <a:latin typeface="Times New Roman"/>
                <a:ea typeface="Times New Roman"/>
                <a:cs typeface="Times New Roman"/>
                <a:sym typeface="Times New Roman"/>
              </a:rPr>
              <a:t>Measured Weight - </a:t>
            </a:r>
            <a:r>
              <a:rPr lang="en-US" sz="2400">
                <a:latin typeface="Times New Roman"/>
                <a:ea typeface="Times New Roman"/>
                <a:cs typeface="Times New Roman"/>
                <a:sym typeface="Times New Roman"/>
              </a:rPr>
              <a:t>14344.5</a:t>
            </a:r>
            <a:r>
              <a:rPr lang="en-US" sz="2400">
                <a:latin typeface="Times New Roman"/>
                <a:ea typeface="Times New Roman"/>
                <a:cs typeface="Times New Roman"/>
                <a:sym typeface="Times New Roman"/>
              </a:rPr>
              <a:t> grams = </a:t>
            </a:r>
            <a:r>
              <a:rPr lang="en-US" sz="2400">
                <a:latin typeface="Times New Roman"/>
                <a:ea typeface="Times New Roman"/>
                <a:cs typeface="Times New Roman"/>
                <a:sym typeface="Times New Roman"/>
              </a:rPr>
              <a:t>31.6242</a:t>
            </a:r>
            <a:r>
              <a:rPr lang="en-US" sz="2400">
                <a:latin typeface="Times New Roman"/>
                <a:ea typeface="Times New Roman"/>
                <a:cs typeface="Times New Roman"/>
                <a:sym typeface="Times New Roman"/>
              </a:rPr>
              <a:t> lbs</a:t>
            </a:r>
            <a:endParaRPr sz="2400">
              <a:latin typeface="Times New Roman"/>
              <a:ea typeface="Times New Roman"/>
              <a:cs typeface="Times New Roman"/>
              <a:sym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3"/>
          <p:cNvSpPr/>
          <p:nvPr/>
        </p:nvSpPr>
        <p:spPr>
          <a:xfrm>
            <a:off x="7510500" y="5197750"/>
            <a:ext cx="1633500" cy="1158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6" name="Google Shape;186;p23"/>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187" name="Google Shape;187;p23" title="IMG_2449.jpg"/>
          <p:cNvPicPr preferRelativeResize="0"/>
          <p:nvPr/>
        </p:nvPicPr>
        <p:blipFill rotWithShape="1">
          <a:blip r:embed="rId3">
            <a:alphaModFix/>
          </a:blip>
          <a:srcRect b="4068" l="0" r="11457" t="0"/>
          <a:stretch/>
        </p:blipFill>
        <p:spPr>
          <a:xfrm>
            <a:off x="1153338" y="650875"/>
            <a:ext cx="6837325" cy="5556250"/>
          </a:xfrm>
          <a:prstGeom prst="rect">
            <a:avLst/>
          </a:prstGeom>
          <a:noFill/>
          <a:ln>
            <a:noFill/>
          </a:ln>
        </p:spPr>
      </p:pic>
      <p:sp>
        <p:nvSpPr>
          <p:cNvPr id="188" name="Google Shape;188;p23"/>
          <p:cNvSpPr txBox="1"/>
          <p:nvPr/>
        </p:nvSpPr>
        <p:spPr>
          <a:xfrm>
            <a:off x="3633625" y="1622800"/>
            <a:ext cx="2154000" cy="89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600">
                <a:solidFill>
                  <a:srgbClr val="FFFF00"/>
                </a:solidFill>
                <a:latin typeface="Times New Roman"/>
                <a:ea typeface="Times New Roman"/>
                <a:cs typeface="Times New Roman"/>
                <a:sym typeface="Times New Roman"/>
              </a:rPr>
              <a:t>#2</a:t>
            </a:r>
            <a:endParaRPr b="1" sz="2600">
              <a:solidFill>
                <a:srgbClr val="FFFF00"/>
              </a:solidFill>
              <a:latin typeface="Times New Roman"/>
              <a:ea typeface="Times New Roman"/>
              <a:cs typeface="Times New Roman"/>
              <a:sym typeface="Times New Roman"/>
            </a:endParaRPr>
          </a:p>
          <a:p>
            <a:pPr indent="-228600" lvl="0" marL="285750" rtl="0" algn="ctr">
              <a:spcBef>
                <a:spcPts val="1000"/>
              </a:spcBef>
              <a:spcAft>
                <a:spcPts val="0"/>
              </a:spcAft>
              <a:buClr>
                <a:schemeClr val="dk1"/>
              </a:buClr>
              <a:buSzPts val="1100"/>
              <a:buFont typeface="Arial"/>
              <a:buNone/>
            </a:pPr>
            <a:r>
              <a:rPr b="1" lang="en-US" sz="2600">
                <a:solidFill>
                  <a:srgbClr val="FFFF00"/>
                </a:solidFill>
                <a:latin typeface="Times New Roman"/>
                <a:ea typeface="Times New Roman"/>
                <a:cs typeface="Times New Roman"/>
                <a:sym typeface="Times New Roman"/>
              </a:rPr>
              <a:t>15.6186 lbs</a:t>
            </a:r>
            <a:endParaRPr b="1" sz="2600">
              <a:solidFill>
                <a:srgbClr val="FFFF00"/>
              </a:solidFill>
              <a:latin typeface="Times New Roman"/>
              <a:ea typeface="Times New Roman"/>
              <a:cs typeface="Times New Roman"/>
              <a:sym typeface="Times New Roman"/>
            </a:endParaRPr>
          </a:p>
          <a:p>
            <a:pPr indent="0" lvl="0" marL="0" rtl="0" algn="l">
              <a:spcBef>
                <a:spcPts val="1000"/>
              </a:spcBef>
              <a:spcAft>
                <a:spcPts val="0"/>
              </a:spcAft>
              <a:buNone/>
            </a:pPr>
            <a:r>
              <a:t/>
            </a:r>
            <a:endParaRPr sz="2800">
              <a:solidFill>
                <a:schemeClr val="dk1"/>
              </a:solidFill>
            </a:endParaRPr>
          </a:p>
          <a:p>
            <a:pPr indent="0" lvl="0" marL="0" rtl="0" algn="l">
              <a:spcBef>
                <a:spcPts val="0"/>
              </a:spcBef>
              <a:spcAft>
                <a:spcPts val="0"/>
              </a:spcAft>
              <a:buNone/>
            </a:pPr>
            <a:r>
              <a:t/>
            </a:r>
            <a:endParaRPr sz="2800">
              <a:solidFill>
                <a:schemeClr val="dk1"/>
              </a:solidFill>
            </a:endParaRPr>
          </a:p>
        </p:txBody>
      </p:sp>
      <p:sp>
        <p:nvSpPr>
          <p:cNvPr id="189" name="Google Shape;189;p23"/>
          <p:cNvSpPr txBox="1"/>
          <p:nvPr/>
        </p:nvSpPr>
        <p:spPr>
          <a:xfrm>
            <a:off x="5461725" y="2522500"/>
            <a:ext cx="2154000" cy="89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600">
                <a:solidFill>
                  <a:srgbClr val="FFFF00"/>
                </a:solidFill>
                <a:latin typeface="Times New Roman"/>
                <a:ea typeface="Times New Roman"/>
                <a:cs typeface="Times New Roman"/>
                <a:sym typeface="Times New Roman"/>
              </a:rPr>
              <a:t>#4</a:t>
            </a:r>
            <a:endParaRPr b="1" sz="2600">
              <a:solidFill>
                <a:srgbClr val="FFFF00"/>
              </a:solidFill>
              <a:latin typeface="Times New Roman"/>
              <a:ea typeface="Times New Roman"/>
              <a:cs typeface="Times New Roman"/>
              <a:sym typeface="Times New Roman"/>
            </a:endParaRPr>
          </a:p>
          <a:p>
            <a:pPr indent="-228600" lvl="0" marL="285750" rtl="0" algn="ctr">
              <a:spcBef>
                <a:spcPts val="1000"/>
              </a:spcBef>
              <a:spcAft>
                <a:spcPts val="0"/>
              </a:spcAft>
              <a:buNone/>
            </a:pPr>
            <a:r>
              <a:rPr b="1" lang="en-US" sz="2600">
                <a:solidFill>
                  <a:srgbClr val="FFFF00"/>
                </a:solidFill>
                <a:latin typeface="Times New Roman"/>
                <a:ea typeface="Times New Roman"/>
                <a:cs typeface="Times New Roman"/>
                <a:sym typeface="Times New Roman"/>
              </a:rPr>
              <a:t>31.6242 lbs</a:t>
            </a:r>
            <a:endParaRPr b="1" sz="2600">
              <a:solidFill>
                <a:srgbClr val="FFFF00"/>
              </a:solidFill>
              <a:latin typeface="Times New Roman"/>
              <a:ea typeface="Times New Roman"/>
              <a:cs typeface="Times New Roman"/>
              <a:sym typeface="Times New Roman"/>
            </a:endParaRPr>
          </a:p>
          <a:p>
            <a:pPr indent="-228600" lvl="0" marL="285750" rtl="0" algn="ctr">
              <a:spcBef>
                <a:spcPts val="1000"/>
              </a:spcBef>
              <a:spcAft>
                <a:spcPts val="0"/>
              </a:spcAft>
              <a:buNone/>
            </a:pPr>
            <a:r>
              <a:t/>
            </a:r>
            <a:endParaRPr b="1" sz="2600">
              <a:solidFill>
                <a:srgbClr val="FFFF00"/>
              </a:solidFill>
              <a:latin typeface="Times New Roman"/>
              <a:ea typeface="Times New Roman"/>
              <a:cs typeface="Times New Roman"/>
              <a:sym typeface="Times New Roman"/>
            </a:endParaRPr>
          </a:p>
          <a:p>
            <a:pPr indent="0" lvl="0" marL="0" rtl="0" algn="l">
              <a:spcBef>
                <a:spcPts val="1000"/>
              </a:spcBef>
              <a:spcAft>
                <a:spcPts val="0"/>
              </a:spcAft>
              <a:buNone/>
            </a:pPr>
            <a:r>
              <a:t/>
            </a:r>
            <a:endParaRPr sz="2800">
              <a:solidFill>
                <a:schemeClr val="dk1"/>
              </a:solidFill>
            </a:endParaRPr>
          </a:p>
          <a:p>
            <a:pPr indent="0" lvl="0" marL="0" rtl="0" algn="l">
              <a:spcBef>
                <a:spcPts val="0"/>
              </a:spcBef>
              <a:spcAft>
                <a:spcPts val="0"/>
              </a:spcAft>
              <a:buNone/>
            </a:pPr>
            <a:r>
              <a:t/>
            </a:r>
            <a:endParaRPr sz="2800">
              <a:solidFill>
                <a:schemeClr val="dk1"/>
              </a:solidFill>
            </a:endParaRPr>
          </a:p>
        </p:txBody>
      </p:sp>
      <p:sp>
        <p:nvSpPr>
          <p:cNvPr id="190" name="Google Shape;190;p23"/>
          <p:cNvSpPr txBox="1"/>
          <p:nvPr/>
        </p:nvSpPr>
        <p:spPr>
          <a:xfrm>
            <a:off x="3074125" y="4121300"/>
            <a:ext cx="2154000" cy="89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600">
                <a:solidFill>
                  <a:srgbClr val="FFFF00"/>
                </a:solidFill>
                <a:latin typeface="Times New Roman"/>
                <a:ea typeface="Times New Roman"/>
                <a:cs typeface="Times New Roman"/>
                <a:sym typeface="Times New Roman"/>
              </a:rPr>
              <a:t>#3</a:t>
            </a:r>
            <a:endParaRPr b="1" sz="2600">
              <a:solidFill>
                <a:srgbClr val="FFFF00"/>
              </a:solidFill>
              <a:latin typeface="Times New Roman"/>
              <a:ea typeface="Times New Roman"/>
              <a:cs typeface="Times New Roman"/>
              <a:sym typeface="Times New Roman"/>
            </a:endParaRPr>
          </a:p>
          <a:p>
            <a:pPr indent="-228600" lvl="0" marL="285750" rtl="0" algn="ctr">
              <a:spcBef>
                <a:spcPts val="1000"/>
              </a:spcBef>
              <a:spcAft>
                <a:spcPts val="0"/>
              </a:spcAft>
              <a:buNone/>
            </a:pPr>
            <a:r>
              <a:rPr b="1" lang="en-US" sz="2600">
                <a:solidFill>
                  <a:srgbClr val="FFFF00"/>
                </a:solidFill>
                <a:latin typeface="Times New Roman"/>
                <a:ea typeface="Times New Roman"/>
                <a:cs typeface="Times New Roman"/>
                <a:sym typeface="Times New Roman"/>
              </a:rPr>
              <a:t>20.9549 lbs</a:t>
            </a:r>
            <a:endParaRPr b="1" sz="2600">
              <a:solidFill>
                <a:srgbClr val="FFFF00"/>
              </a:solidFill>
              <a:latin typeface="Times New Roman"/>
              <a:ea typeface="Times New Roman"/>
              <a:cs typeface="Times New Roman"/>
              <a:sym typeface="Times New Roman"/>
            </a:endParaRPr>
          </a:p>
          <a:p>
            <a:pPr indent="-228600" lvl="0" marL="285750" rtl="0" algn="ctr">
              <a:spcBef>
                <a:spcPts val="1000"/>
              </a:spcBef>
              <a:spcAft>
                <a:spcPts val="0"/>
              </a:spcAft>
              <a:buNone/>
            </a:pPr>
            <a:r>
              <a:t/>
            </a:r>
            <a:endParaRPr b="1" sz="2600">
              <a:solidFill>
                <a:srgbClr val="FFFF00"/>
              </a:solidFill>
              <a:latin typeface="Times New Roman"/>
              <a:ea typeface="Times New Roman"/>
              <a:cs typeface="Times New Roman"/>
              <a:sym typeface="Times New Roman"/>
            </a:endParaRPr>
          </a:p>
          <a:p>
            <a:pPr indent="-228600" lvl="0" marL="285750" rtl="0" algn="ctr">
              <a:spcBef>
                <a:spcPts val="1000"/>
              </a:spcBef>
              <a:spcAft>
                <a:spcPts val="0"/>
              </a:spcAft>
              <a:buNone/>
            </a:pPr>
            <a:r>
              <a:t/>
            </a:r>
            <a:endParaRPr b="1" sz="2600">
              <a:solidFill>
                <a:srgbClr val="FFFF00"/>
              </a:solidFill>
              <a:latin typeface="Times New Roman"/>
              <a:ea typeface="Times New Roman"/>
              <a:cs typeface="Times New Roman"/>
              <a:sym typeface="Times New Roman"/>
            </a:endParaRPr>
          </a:p>
          <a:p>
            <a:pPr indent="0" lvl="0" marL="0" rtl="0" algn="l">
              <a:spcBef>
                <a:spcPts val="1000"/>
              </a:spcBef>
              <a:spcAft>
                <a:spcPts val="0"/>
              </a:spcAft>
              <a:buNone/>
            </a:pPr>
            <a:r>
              <a:t/>
            </a:r>
            <a:endParaRPr sz="2800">
              <a:solidFill>
                <a:schemeClr val="dk1"/>
              </a:solidFill>
            </a:endParaRPr>
          </a:p>
          <a:p>
            <a:pPr indent="0" lvl="0" marL="0" rtl="0" algn="l">
              <a:spcBef>
                <a:spcPts val="0"/>
              </a:spcBef>
              <a:spcAft>
                <a:spcPts val="0"/>
              </a:spcAft>
              <a:buNone/>
            </a:pPr>
            <a:r>
              <a:t/>
            </a:r>
            <a:endParaRPr sz="2800">
              <a:solidFill>
                <a:schemeClr val="dk1"/>
              </a:solidFill>
            </a:endParaRPr>
          </a:p>
        </p:txBody>
      </p:sp>
      <p:sp>
        <p:nvSpPr>
          <p:cNvPr id="191" name="Google Shape;191;p23"/>
          <p:cNvSpPr txBox="1"/>
          <p:nvPr/>
        </p:nvSpPr>
        <p:spPr>
          <a:xfrm>
            <a:off x="2185825" y="2748575"/>
            <a:ext cx="2154000" cy="89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600">
                <a:solidFill>
                  <a:srgbClr val="FFFF00"/>
                </a:solidFill>
                <a:latin typeface="Times New Roman"/>
                <a:ea typeface="Times New Roman"/>
                <a:cs typeface="Times New Roman"/>
                <a:sym typeface="Times New Roman"/>
              </a:rPr>
              <a:t>#1</a:t>
            </a:r>
            <a:endParaRPr b="1" sz="2600">
              <a:solidFill>
                <a:srgbClr val="FFFF00"/>
              </a:solidFill>
              <a:latin typeface="Times New Roman"/>
              <a:ea typeface="Times New Roman"/>
              <a:cs typeface="Times New Roman"/>
              <a:sym typeface="Times New Roman"/>
            </a:endParaRPr>
          </a:p>
          <a:p>
            <a:pPr indent="-228600" lvl="0" marL="285750" rtl="0" algn="ctr">
              <a:spcBef>
                <a:spcPts val="1000"/>
              </a:spcBef>
              <a:spcAft>
                <a:spcPts val="0"/>
              </a:spcAft>
              <a:buNone/>
            </a:pPr>
            <a:r>
              <a:rPr b="1" lang="en-US" sz="2600">
                <a:solidFill>
                  <a:srgbClr val="FFFF00"/>
                </a:solidFill>
                <a:latin typeface="Times New Roman"/>
                <a:ea typeface="Times New Roman"/>
                <a:cs typeface="Times New Roman"/>
                <a:sym typeface="Times New Roman"/>
              </a:rPr>
              <a:t>11.5456 lbs</a:t>
            </a:r>
            <a:endParaRPr b="1" sz="2600">
              <a:solidFill>
                <a:srgbClr val="FFFF00"/>
              </a:solidFill>
              <a:latin typeface="Times New Roman"/>
              <a:ea typeface="Times New Roman"/>
              <a:cs typeface="Times New Roman"/>
              <a:sym typeface="Times New Roman"/>
            </a:endParaRPr>
          </a:p>
          <a:p>
            <a:pPr indent="-228600" lvl="0" marL="285750" rtl="0" algn="ctr">
              <a:spcBef>
                <a:spcPts val="1000"/>
              </a:spcBef>
              <a:spcAft>
                <a:spcPts val="0"/>
              </a:spcAft>
              <a:buNone/>
            </a:pPr>
            <a:r>
              <a:t/>
            </a:r>
            <a:endParaRPr b="1" sz="2600">
              <a:solidFill>
                <a:srgbClr val="FFFF00"/>
              </a:solidFill>
              <a:latin typeface="Times New Roman"/>
              <a:ea typeface="Times New Roman"/>
              <a:cs typeface="Times New Roman"/>
              <a:sym typeface="Times New Roman"/>
            </a:endParaRPr>
          </a:p>
          <a:p>
            <a:pPr indent="-228600" lvl="0" marL="285750" rtl="0" algn="ctr">
              <a:spcBef>
                <a:spcPts val="1000"/>
              </a:spcBef>
              <a:spcAft>
                <a:spcPts val="0"/>
              </a:spcAft>
              <a:buNone/>
            </a:pPr>
            <a:r>
              <a:t/>
            </a:r>
            <a:endParaRPr b="1" sz="2600">
              <a:solidFill>
                <a:srgbClr val="FFFF00"/>
              </a:solidFill>
              <a:latin typeface="Times New Roman"/>
              <a:ea typeface="Times New Roman"/>
              <a:cs typeface="Times New Roman"/>
              <a:sym typeface="Times New Roman"/>
            </a:endParaRPr>
          </a:p>
          <a:p>
            <a:pPr indent="-228600" lvl="0" marL="285750" rtl="0" algn="ctr">
              <a:spcBef>
                <a:spcPts val="1000"/>
              </a:spcBef>
              <a:spcAft>
                <a:spcPts val="0"/>
              </a:spcAft>
              <a:buNone/>
            </a:pPr>
            <a:r>
              <a:t/>
            </a:r>
            <a:endParaRPr b="1" sz="2600">
              <a:solidFill>
                <a:srgbClr val="FFFF00"/>
              </a:solidFill>
              <a:latin typeface="Times New Roman"/>
              <a:ea typeface="Times New Roman"/>
              <a:cs typeface="Times New Roman"/>
              <a:sym typeface="Times New Roman"/>
            </a:endParaRPr>
          </a:p>
          <a:p>
            <a:pPr indent="0" lvl="0" marL="0" rtl="0" algn="l">
              <a:spcBef>
                <a:spcPts val="1000"/>
              </a:spcBef>
              <a:spcAft>
                <a:spcPts val="0"/>
              </a:spcAft>
              <a:buNone/>
            </a:pPr>
            <a:r>
              <a:t/>
            </a:r>
            <a:endParaRPr sz="2800">
              <a:solidFill>
                <a:schemeClr val="dk1"/>
              </a:solidFill>
            </a:endParaRPr>
          </a:p>
          <a:p>
            <a:pPr indent="0" lvl="0" marL="0" rtl="0" algn="l">
              <a:spcBef>
                <a:spcPts val="0"/>
              </a:spcBef>
              <a:spcAft>
                <a:spcPts val="0"/>
              </a:spcAft>
              <a:buNone/>
            </a:pPr>
            <a:r>
              <a:t/>
            </a:r>
            <a:endParaRPr sz="280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4"/>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3000">
              <a:latin typeface="Times New Roman"/>
              <a:ea typeface="Times New Roman"/>
              <a:cs typeface="Times New Roman"/>
              <a:sym typeface="Times New Roman"/>
            </a:endParaRPr>
          </a:p>
        </p:txBody>
      </p:sp>
      <p:sp>
        <p:nvSpPr>
          <p:cNvPr id="198" name="Google Shape;198;p24"/>
          <p:cNvSpPr txBox="1"/>
          <p:nvPr>
            <p:ph idx="1" type="body"/>
          </p:nvPr>
        </p:nvSpPr>
        <p:spPr>
          <a:xfrm>
            <a:off x="167850" y="1334900"/>
            <a:ext cx="8976300" cy="4913700"/>
          </a:xfrm>
          <a:prstGeom prst="rect">
            <a:avLst/>
          </a:prstGeom>
        </p:spPr>
        <p:txBody>
          <a:bodyPr anchorCtr="0" anchor="t" bIns="45700" lIns="91425" spcFirstLastPara="1" rIns="91425" wrap="square" tIns="45700">
            <a:normAutofit/>
          </a:bodyPr>
          <a:lstStyle/>
          <a:p>
            <a:pPr indent="-228600" lvl="0" marL="285750" rtl="0" algn="l">
              <a:lnSpc>
                <a:spcPct val="100000"/>
              </a:lnSpc>
              <a:spcBef>
                <a:spcPts val="1000"/>
              </a:spcBef>
              <a:spcAft>
                <a:spcPts val="0"/>
              </a:spcAft>
              <a:buNone/>
            </a:pPr>
            <a:r>
              <a:rPr b="1" lang="en-US" sz="2400">
                <a:latin typeface="Times New Roman"/>
                <a:ea typeface="Times New Roman"/>
                <a:cs typeface="Times New Roman"/>
                <a:sym typeface="Times New Roman"/>
              </a:rPr>
              <a:t>Weights</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1000"/>
              </a:spcAft>
              <a:buNone/>
            </a:pPr>
            <a:r>
              <a:t/>
            </a:r>
            <a:endParaRPr sz="2400">
              <a:latin typeface="Times New Roman"/>
              <a:ea typeface="Times New Roman"/>
              <a:cs typeface="Times New Roman"/>
              <a:sym typeface="Times New Roman"/>
            </a:endParaRPr>
          </a:p>
        </p:txBody>
      </p:sp>
      <p:sp>
        <p:nvSpPr>
          <p:cNvPr id="199" name="Google Shape;199;p24"/>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graphicFrame>
        <p:nvGraphicFramePr>
          <p:cNvPr id="200" name="Google Shape;200;p24"/>
          <p:cNvGraphicFramePr/>
          <p:nvPr/>
        </p:nvGraphicFramePr>
        <p:xfrm>
          <a:off x="952500" y="2476500"/>
          <a:ext cx="3000000" cy="3000000"/>
        </p:xfrm>
        <a:graphic>
          <a:graphicData uri="http://schemas.openxmlformats.org/drawingml/2006/table">
            <a:tbl>
              <a:tblPr>
                <a:noFill/>
                <a:tableStyleId>{A08DBD44-1207-466E-B771-C67488F15237}</a:tableStyleId>
              </a:tblPr>
              <a:tblGrid>
                <a:gridCol w="3568475"/>
                <a:gridCol w="3670525"/>
              </a:tblGrid>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Weight 1</a:t>
                      </a:r>
                      <a:endParaRPr b="1" sz="2000">
                        <a:latin typeface="Times New Roman"/>
                        <a:ea typeface="Times New Roman"/>
                        <a:cs typeface="Times New Roman"/>
                        <a:sym typeface="Times New Roman"/>
                      </a:endParaRPr>
                    </a:p>
                  </a:txBody>
                  <a:tcPr marT="91425" marB="91425" marR="91425" marL="91425">
                    <a:solidFill>
                      <a:srgbClr val="F4CCCC"/>
                    </a:solidFill>
                  </a:tcPr>
                </a:tc>
                <a:tc>
                  <a:txBody>
                    <a:bodyPr/>
                    <a:lstStyle/>
                    <a:p>
                      <a:pPr indent="-228600" lvl="0" marL="285750" rtl="0" algn="l">
                        <a:spcBef>
                          <a:spcPts val="1000"/>
                        </a:spcBef>
                        <a:spcAft>
                          <a:spcPts val="1000"/>
                        </a:spcAft>
                        <a:buClr>
                          <a:schemeClr val="dk1"/>
                        </a:buClr>
                        <a:buSzPts val="1100"/>
                        <a:buFont typeface="Arial"/>
                        <a:buNone/>
                      </a:pPr>
                      <a:r>
                        <a:rPr lang="en-US" sz="2000">
                          <a:solidFill>
                            <a:schemeClr val="dk1"/>
                          </a:solidFill>
                          <a:latin typeface="Times New Roman"/>
                          <a:ea typeface="Times New Roman"/>
                          <a:cs typeface="Times New Roman"/>
                          <a:sym typeface="Times New Roman"/>
                        </a:rPr>
                        <a:t>11.5456 lbs</a:t>
                      </a:r>
                      <a:endParaRPr sz="2000">
                        <a:latin typeface="Times New Roman"/>
                        <a:ea typeface="Times New Roman"/>
                        <a:cs typeface="Times New Roman"/>
                        <a:sym typeface="Times New Roman"/>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Weight 2</a:t>
                      </a:r>
                      <a:endParaRPr b="1" sz="2000">
                        <a:latin typeface="Times New Roman"/>
                        <a:ea typeface="Times New Roman"/>
                        <a:cs typeface="Times New Roman"/>
                        <a:sym typeface="Times New Roman"/>
                      </a:endParaRPr>
                    </a:p>
                  </a:txBody>
                  <a:tcPr marT="91425" marB="91425" marR="91425" marL="91425">
                    <a:solidFill>
                      <a:srgbClr val="F4CCCC"/>
                    </a:solidFill>
                  </a:tcPr>
                </a:tc>
                <a:tc>
                  <a:txBody>
                    <a:bodyPr/>
                    <a:lstStyle/>
                    <a:p>
                      <a:pPr indent="-228600" lvl="0" marL="285750" rtl="0" algn="l">
                        <a:spcBef>
                          <a:spcPts val="1000"/>
                        </a:spcBef>
                        <a:spcAft>
                          <a:spcPts val="1000"/>
                        </a:spcAft>
                        <a:buClr>
                          <a:schemeClr val="dk1"/>
                        </a:buClr>
                        <a:buSzPts val="1100"/>
                        <a:buFont typeface="Arial"/>
                        <a:buNone/>
                      </a:pPr>
                      <a:r>
                        <a:rPr lang="en-US" sz="2000">
                          <a:solidFill>
                            <a:schemeClr val="dk1"/>
                          </a:solidFill>
                          <a:latin typeface="Times New Roman"/>
                          <a:ea typeface="Times New Roman"/>
                          <a:cs typeface="Times New Roman"/>
                          <a:sym typeface="Times New Roman"/>
                        </a:rPr>
                        <a:t>15.6186 lbs</a:t>
                      </a:r>
                      <a:endParaRPr sz="2000">
                        <a:latin typeface="Times New Roman"/>
                        <a:ea typeface="Times New Roman"/>
                        <a:cs typeface="Times New Roman"/>
                        <a:sym typeface="Times New Roman"/>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Weight 3</a:t>
                      </a:r>
                      <a:endParaRPr b="1" sz="2000">
                        <a:latin typeface="Times New Roman"/>
                        <a:ea typeface="Times New Roman"/>
                        <a:cs typeface="Times New Roman"/>
                        <a:sym typeface="Times New Roman"/>
                      </a:endParaRPr>
                    </a:p>
                  </a:txBody>
                  <a:tcPr marT="91425" marB="91425" marR="91425" marL="91425">
                    <a:solidFill>
                      <a:srgbClr val="F4CCCC"/>
                    </a:solidFill>
                  </a:tcPr>
                </a:tc>
                <a:tc>
                  <a:txBody>
                    <a:bodyPr/>
                    <a:lstStyle/>
                    <a:p>
                      <a:pPr indent="-228600" lvl="0" marL="285750" rtl="0" algn="l">
                        <a:spcBef>
                          <a:spcPts val="1000"/>
                        </a:spcBef>
                        <a:spcAft>
                          <a:spcPts val="1000"/>
                        </a:spcAft>
                        <a:buClr>
                          <a:schemeClr val="dk1"/>
                        </a:buClr>
                        <a:buSzPts val="1100"/>
                        <a:buFont typeface="Arial"/>
                        <a:buNone/>
                      </a:pPr>
                      <a:r>
                        <a:rPr lang="en-US" sz="2000">
                          <a:solidFill>
                            <a:schemeClr val="dk1"/>
                          </a:solidFill>
                          <a:latin typeface="Times New Roman"/>
                          <a:ea typeface="Times New Roman"/>
                          <a:cs typeface="Times New Roman"/>
                          <a:sym typeface="Times New Roman"/>
                        </a:rPr>
                        <a:t>20.9549 lbs</a:t>
                      </a:r>
                      <a:endParaRPr sz="2000">
                        <a:latin typeface="Times New Roman"/>
                        <a:ea typeface="Times New Roman"/>
                        <a:cs typeface="Times New Roman"/>
                        <a:sym typeface="Times New Roman"/>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Weight 4</a:t>
                      </a:r>
                      <a:endParaRPr b="1" sz="2000">
                        <a:latin typeface="Times New Roman"/>
                        <a:ea typeface="Times New Roman"/>
                        <a:cs typeface="Times New Roman"/>
                        <a:sym typeface="Times New Roman"/>
                      </a:endParaRPr>
                    </a:p>
                  </a:txBody>
                  <a:tcPr marT="91425" marB="91425" marR="91425" marL="91425">
                    <a:solidFill>
                      <a:srgbClr val="F4CCCC"/>
                    </a:solidFill>
                  </a:tcPr>
                </a:tc>
                <a:tc>
                  <a:txBody>
                    <a:bodyPr/>
                    <a:lstStyle/>
                    <a:p>
                      <a:pPr indent="-228600" lvl="0" marL="285750" rtl="0" algn="l">
                        <a:spcBef>
                          <a:spcPts val="1000"/>
                        </a:spcBef>
                        <a:spcAft>
                          <a:spcPts val="1000"/>
                        </a:spcAft>
                        <a:buClr>
                          <a:schemeClr val="dk1"/>
                        </a:buClr>
                        <a:buSzPts val="1100"/>
                        <a:buFont typeface="Arial"/>
                        <a:buNone/>
                      </a:pPr>
                      <a:r>
                        <a:rPr lang="en-US" sz="2000">
                          <a:solidFill>
                            <a:schemeClr val="dk1"/>
                          </a:solidFill>
                          <a:latin typeface="Times New Roman"/>
                          <a:ea typeface="Times New Roman"/>
                          <a:cs typeface="Times New Roman"/>
                          <a:sym typeface="Times New Roman"/>
                        </a:rPr>
                        <a:t>31.6242 lbs</a:t>
                      </a:r>
                      <a:endParaRPr sz="2000">
                        <a:latin typeface="Times New Roman"/>
                        <a:ea typeface="Times New Roman"/>
                        <a:cs typeface="Times New Roman"/>
                        <a:sym typeface="Times New Roman"/>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Total Weight</a:t>
                      </a:r>
                      <a:endParaRPr b="1" sz="2000">
                        <a:latin typeface="Times New Roman"/>
                        <a:ea typeface="Times New Roman"/>
                        <a:cs typeface="Times New Roman"/>
                        <a:sym typeface="Times New Roman"/>
                      </a:endParaRPr>
                    </a:p>
                  </a:txBody>
                  <a:tcPr marT="91425" marB="91425" marR="91425" marL="91425">
                    <a:solidFill>
                      <a:srgbClr val="EA9999"/>
                    </a:solidFill>
                  </a:tcPr>
                </a:tc>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 79.7433 lbs</a:t>
                      </a:r>
                      <a:endParaRPr b="1" sz="2000">
                        <a:latin typeface="Times New Roman"/>
                        <a:ea typeface="Times New Roman"/>
                        <a:cs typeface="Times New Roman"/>
                        <a:sym typeface="Times New Roman"/>
                      </a:endParaRPr>
                    </a:p>
                  </a:txBody>
                  <a:tcPr marT="91425" marB="91425" marR="91425" marL="91425">
                    <a:solidFill>
                      <a:srgbClr val="EA9999"/>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5"/>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3000">
              <a:latin typeface="Times New Roman"/>
              <a:ea typeface="Times New Roman"/>
              <a:cs typeface="Times New Roman"/>
              <a:sym typeface="Times New Roman"/>
            </a:endParaRPr>
          </a:p>
        </p:txBody>
      </p:sp>
      <p:sp>
        <p:nvSpPr>
          <p:cNvPr id="207" name="Google Shape;207;p25"/>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208" name="Google Shape;208;p25" title="IMG_2455.jpg"/>
          <p:cNvPicPr preferRelativeResize="0"/>
          <p:nvPr/>
        </p:nvPicPr>
        <p:blipFill rotWithShape="1">
          <a:blip r:embed="rId3">
            <a:alphaModFix/>
          </a:blip>
          <a:srcRect b="15303" l="19150" r="16284" t="24069"/>
          <a:stretch/>
        </p:blipFill>
        <p:spPr>
          <a:xfrm>
            <a:off x="1511650" y="1690199"/>
            <a:ext cx="6120699" cy="4310849"/>
          </a:xfrm>
          <a:prstGeom prst="rect">
            <a:avLst/>
          </a:prstGeom>
          <a:noFill/>
          <a:ln cap="flat" cmpd="sng" w="38100">
            <a:solidFill>
              <a:schemeClr val="dk1"/>
            </a:solidFill>
            <a:prstDash val="solid"/>
            <a:round/>
            <a:headEnd len="sm" w="sm" type="none"/>
            <a:tailEnd len="sm" w="sm" type="none"/>
          </a:ln>
        </p:spPr>
      </p:pic>
      <p:sp>
        <p:nvSpPr>
          <p:cNvPr id="209" name="Google Shape;209;p25"/>
          <p:cNvSpPr txBox="1"/>
          <p:nvPr>
            <p:ph idx="1" type="body"/>
          </p:nvPr>
        </p:nvSpPr>
        <p:spPr>
          <a:xfrm>
            <a:off x="167850" y="1334900"/>
            <a:ext cx="8976300" cy="2686800"/>
          </a:xfrm>
          <a:prstGeom prst="rect">
            <a:avLst/>
          </a:prstGeom>
        </p:spPr>
        <p:txBody>
          <a:bodyPr anchorCtr="0" anchor="t" bIns="45700" lIns="91425" spcFirstLastPara="1" rIns="91425" wrap="square" tIns="45700">
            <a:normAutofit/>
          </a:bodyPr>
          <a:lstStyle/>
          <a:p>
            <a:pPr indent="0" lvl="0" marL="57150" rtl="0" algn="l">
              <a:lnSpc>
                <a:spcPct val="100000"/>
              </a:lnSpc>
              <a:spcBef>
                <a:spcPts val="1000"/>
              </a:spcBef>
              <a:spcAft>
                <a:spcPts val="0"/>
              </a:spcAft>
              <a:buNone/>
            </a:pPr>
            <a:r>
              <a:rPr b="1" lang="en-US" sz="2400">
                <a:latin typeface="Times New Roman"/>
                <a:ea typeface="Times New Roman"/>
                <a:cs typeface="Times New Roman"/>
                <a:sym typeface="Times New Roman"/>
              </a:rPr>
              <a:t>Setup</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1000"/>
              </a:spcAft>
              <a:buNone/>
            </a:pPr>
            <a:r>
              <a:t/>
            </a:r>
            <a:endParaRPr sz="2400">
              <a:latin typeface="Times New Roman"/>
              <a:ea typeface="Times New Roman"/>
              <a:cs typeface="Times New Roman"/>
              <a:sym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6"/>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3000">
              <a:latin typeface="Times New Roman"/>
              <a:ea typeface="Times New Roman"/>
              <a:cs typeface="Times New Roman"/>
              <a:sym typeface="Times New Roman"/>
            </a:endParaRPr>
          </a:p>
        </p:txBody>
      </p:sp>
      <p:sp>
        <p:nvSpPr>
          <p:cNvPr id="216" name="Google Shape;216;p26"/>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217" name="Google Shape;217;p26" title="IMG_2447.jpg"/>
          <p:cNvPicPr preferRelativeResize="0"/>
          <p:nvPr/>
        </p:nvPicPr>
        <p:blipFill>
          <a:blip r:embed="rId3">
            <a:alphaModFix/>
          </a:blip>
          <a:stretch>
            <a:fillRect/>
          </a:stretch>
        </p:blipFill>
        <p:spPr>
          <a:xfrm>
            <a:off x="1858425" y="1910625"/>
            <a:ext cx="5427139" cy="4070350"/>
          </a:xfrm>
          <a:prstGeom prst="rect">
            <a:avLst/>
          </a:prstGeom>
          <a:noFill/>
          <a:ln cap="flat" cmpd="sng" w="38100">
            <a:solidFill>
              <a:schemeClr val="dk1"/>
            </a:solidFill>
            <a:prstDash val="solid"/>
            <a:round/>
            <a:headEnd len="sm" w="sm" type="none"/>
            <a:tailEnd len="sm" w="sm" type="none"/>
          </a:ln>
        </p:spPr>
      </p:pic>
      <p:sp>
        <p:nvSpPr>
          <p:cNvPr id="218" name="Google Shape;218;p26"/>
          <p:cNvSpPr txBox="1"/>
          <p:nvPr>
            <p:ph idx="1" type="body"/>
          </p:nvPr>
        </p:nvSpPr>
        <p:spPr>
          <a:xfrm>
            <a:off x="167850" y="1334900"/>
            <a:ext cx="8976300" cy="2686800"/>
          </a:xfrm>
          <a:prstGeom prst="rect">
            <a:avLst/>
          </a:prstGeom>
        </p:spPr>
        <p:txBody>
          <a:bodyPr anchorCtr="0" anchor="t" bIns="45700" lIns="91425" spcFirstLastPara="1" rIns="91425" wrap="square" tIns="45700">
            <a:normAutofit/>
          </a:bodyPr>
          <a:lstStyle/>
          <a:p>
            <a:pPr indent="-228600" lvl="0" marL="285750" rtl="0" algn="l">
              <a:lnSpc>
                <a:spcPct val="100000"/>
              </a:lnSpc>
              <a:spcBef>
                <a:spcPts val="1000"/>
              </a:spcBef>
              <a:spcAft>
                <a:spcPts val="0"/>
              </a:spcAft>
              <a:buNone/>
            </a:pPr>
            <a:r>
              <a:rPr b="1" lang="en-US" sz="2400">
                <a:latin typeface="Times New Roman"/>
                <a:ea typeface="Times New Roman"/>
                <a:cs typeface="Times New Roman"/>
                <a:sym typeface="Times New Roman"/>
              </a:rPr>
              <a:t>Side View</a:t>
            </a:r>
            <a:r>
              <a:rPr b="1" lang="en-US" sz="2400">
                <a:latin typeface="Times New Roman"/>
                <a:ea typeface="Times New Roman"/>
                <a:cs typeface="Times New Roman"/>
                <a:sym typeface="Times New Roman"/>
              </a:rPr>
              <a:t> of Sustained Loading</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1000"/>
              </a:spcAft>
              <a:buNone/>
            </a:pPr>
            <a:r>
              <a:t/>
            </a:r>
            <a:endParaRPr sz="2400">
              <a:latin typeface="Times New Roman"/>
              <a:ea typeface="Times New Roman"/>
              <a:cs typeface="Times New Roman"/>
              <a:sym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27"/>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3000">
              <a:latin typeface="Times New Roman"/>
              <a:ea typeface="Times New Roman"/>
              <a:cs typeface="Times New Roman"/>
              <a:sym typeface="Times New Roman"/>
            </a:endParaRPr>
          </a:p>
        </p:txBody>
      </p:sp>
      <p:sp>
        <p:nvSpPr>
          <p:cNvPr id="225" name="Google Shape;225;p27"/>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226" name="Google Shape;226;p27" title="IMG_2448.jpg"/>
          <p:cNvPicPr preferRelativeResize="0"/>
          <p:nvPr/>
        </p:nvPicPr>
        <p:blipFill rotWithShape="1">
          <a:blip r:embed="rId3">
            <a:alphaModFix/>
          </a:blip>
          <a:srcRect b="16062" l="14129" r="13302" t="17568"/>
          <a:stretch/>
        </p:blipFill>
        <p:spPr>
          <a:xfrm>
            <a:off x="1732138" y="2013499"/>
            <a:ext cx="5679724" cy="3895526"/>
          </a:xfrm>
          <a:prstGeom prst="rect">
            <a:avLst/>
          </a:prstGeom>
          <a:noFill/>
          <a:ln cap="flat" cmpd="sng" w="38100">
            <a:solidFill>
              <a:schemeClr val="dk1"/>
            </a:solidFill>
            <a:prstDash val="solid"/>
            <a:round/>
            <a:headEnd len="sm" w="sm" type="none"/>
            <a:tailEnd len="sm" w="sm" type="none"/>
          </a:ln>
        </p:spPr>
      </p:pic>
      <p:sp>
        <p:nvSpPr>
          <p:cNvPr id="227" name="Google Shape;227;p27"/>
          <p:cNvSpPr txBox="1"/>
          <p:nvPr>
            <p:ph idx="1" type="body"/>
          </p:nvPr>
        </p:nvSpPr>
        <p:spPr>
          <a:xfrm>
            <a:off x="167850" y="1334900"/>
            <a:ext cx="8976300" cy="2686800"/>
          </a:xfrm>
          <a:prstGeom prst="rect">
            <a:avLst/>
          </a:prstGeom>
        </p:spPr>
        <p:txBody>
          <a:bodyPr anchorCtr="0" anchor="t" bIns="45700" lIns="91425" spcFirstLastPara="1" rIns="91425" wrap="square" tIns="45700">
            <a:normAutofit/>
          </a:bodyPr>
          <a:lstStyle/>
          <a:p>
            <a:pPr indent="-228600" lvl="0" marL="285750" rtl="0" algn="l">
              <a:lnSpc>
                <a:spcPct val="100000"/>
              </a:lnSpc>
              <a:spcBef>
                <a:spcPts val="1000"/>
              </a:spcBef>
              <a:spcAft>
                <a:spcPts val="0"/>
              </a:spcAft>
              <a:buNone/>
            </a:pPr>
            <a:r>
              <a:rPr b="1" lang="en-US" sz="2400">
                <a:latin typeface="Times New Roman"/>
                <a:ea typeface="Times New Roman"/>
                <a:cs typeface="Times New Roman"/>
                <a:sym typeface="Times New Roman"/>
              </a:rPr>
              <a:t>Top</a:t>
            </a:r>
            <a:r>
              <a:rPr b="1" lang="en-US" sz="2400">
                <a:latin typeface="Times New Roman"/>
                <a:ea typeface="Times New Roman"/>
                <a:cs typeface="Times New Roman"/>
                <a:sym typeface="Times New Roman"/>
              </a:rPr>
              <a:t> View of Sustained Loading</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1000"/>
              </a:spcAft>
              <a:buNone/>
            </a:pPr>
            <a:r>
              <a:t/>
            </a:r>
            <a:endParaRPr sz="2400">
              <a:latin typeface="Times New Roman"/>
              <a:ea typeface="Times New Roman"/>
              <a:cs typeface="Times New Roman"/>
              <a:sym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8"/>
          <p:cNvSpPr/>
          <p:nvPr/>
        </p:nvSpPr>
        <p:spPr>
          <a:xfrm>
            <a:off x="7802100" y="5154700"/>
            <a:ext cx="1582800" cy="11205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4" name="Google Shape;234;p28"/>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3000">
              <a:latin typeface="Times New Roman"/>
              <a:ea typeface="Times New Roman"/>
              <a:cs typeface="Times New Roman"/>
              <a:sym typeface="Times New Roman"/>
            </a:endParaRPr>
          </a:p>
        </p:txBody>
      </p:sp>
      <p:sp>
        <p:nvSpPr>
          <p:cNvPr id="235" name="Google Shape;235;p28"/>
          <p:cNvSpPr txBox="1"/>
          <p:nvPr>
            <p:ph idx="1" type="body"/>
          </p:nvPr>
        </p:nvSpPr>
        <p:spPr>
          <a:xfrm>
            <a:off x="66000" y="1334900"/>
            <a:ext cx="9078000" cy="4913700"/>
          </a:xfrm>
          <a:prstGeom prst="rect">
            <a:avLst/>
          </a:prstGeom>
        </p:spPr>
        <p:txBody>
          <a:bodyPr anchorCtr="0" anchor="t" bIns="45700" lIns="91425" spcFirstLastPara="1" rIns="91425" wrap="square" tIns="45700">
            <a:normAutofit fontScale="92500" lnSpcReduction="20000"/>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Success Criteria Satisfied</a:t>
            </a:r>
            <a:endParaRPr b="1" sz="2200">
              <a:latin typeface="Times New Roman"/>
              <a:ea typeface="Times New Roman"/>
              <a:cs typeface="Times New Roman"/>
              <a:sym typeface="Times New Roman"/>
            </a:endParaRPr>
          </a:p>
          <a:p>
            <a:pPr indent="-357823" lvl="0" marL="457200" rtl="0" algn="l">
              <a:lnSpc>
                <a:spcPct val="100000"/>
              </a:lnSpc>
              <a:spcBef>
                <a:spcPts val="1000"/>
              </a:spcBef>
              <a:spcAft>
                <a:spcPts val="0"/>
              </a:spcAft>
              <a:buSzPct val="100000"/>
              <a:buFont typeface="Times New Roman"/>
              <a:buChar char="•"/>
            </a:pPr>
            <a:r>
              <a:rPr lang="en-US" sz="2200">
                <a:latin typeface="Times New Roman"/>
                <a:ea typeface="Times New Roman"/>
                <a:cs typeface="Times New Roman"/>
                <a:sym typeface="Times New Roman"/>
              </a:rPr>
              <a:t>Chassis successfully supported the full applied load of 79.7433 lbs without structural failure, which is ~30 lbs greater than expected loading (60% increase).</a:t>
            </a:r>
            <a:endParaRPr sz="2200">
              <a:latin typeface="Times New Roman"/>
              <a:ea typeface="Times New Roman"/>
              <a:cs typeface="Times New Roman"/>
              <a:sym typeface="Times New Roman"/>
            </a:endParaRPr>
          </a:p>
          <a:p>
            <a:pPr indent="-357823" lvl="0" marL="457200" rtl="0" algn="l">
              <a:lnSpc>
                <a:spcPct val="100000"/>
              </a:lnSpc>
              <a:spcBef>
                <a:spcPts val="0"/>
              </a:spcBef>
              <a:spcAft>
                <a:spcPts val="0"/>
              </a:spcAft>
              <a:buSzPct val="100000"/>
              <a:buFont typeface="Times New Roman"/>
              <a:buChar char="•"/>
            </a:pPr>
            <a:r>
              <a:rPr lang="en-US" sz="2200">
                <a:latin typeface="Times New Roman"/>
                <a:ea typeface="Times New Roman"/>
                <a:cs typeface="Times New Roman"/>
                <a:sym typeface="Times New Roman"/>
              </a:rPr>
              <a:t>Chassis-to-rocker-bogie interface remained secure with no signs of misalignment or mechanical interference.</a:t>
            </a:r>
            <a:endParaRPr b="1"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Safety Considerations</a:t>
            </a:r>
            <a:endParaRPr b="1" sz="2200">
              <a:latin typeface="Times New Roman"/>
              <a:ea typeface="Times New Roman"/>
              <a:cs typeface="Times New Roman"/>
              <a:sym typeface="Times New Roman"/>
            </a:endParaRPr>
          </a:p>
          <a:p>
            <a:pPr indent="-357823" lvl="0" marL="457200" rtl="0" algn="l">
              <a:lnSpc>
                <a:spcPct val="100000"/>
              </a:lnSpc>
              <a:spcBef>
                <a:spcPts val="1000"/>
              </a:spcBef>
              <a:spcAft>
                <a:spcPts val="0"/>
              </a:spcAft>
              <a:buSzPct val="100000"/>
              <a:buFont typeface="Times New Roman"/>
              <a:buChar char="•"/>
            </a:pPr>
            <a:r>
              <a:rPr lang="en-US" sz="2200">
                <a:latin typeface="Times New Roman"/>
                <a:ea typeface="Times New Roman"/>
                <a:cs typeface="Times New Roman"/>
                <a:sym typeface="Times New Roman"/>
              </a:rPr>
              <a:t>Loads were applied incrementally to prevent sudden overstressing.</a:t>
            </a:r>
            <a:endParaRPr sz="2200">
              <a:latin typeface="Times New Roman"/>
              <a:ea typeface="Times New Roman"/>
              <a:cs typeface="Times New Roman"/>
              <a:sym typeface="Times New Roman"/>
            </a:endParaRPr>
          </a:p>
          <a:p>
            <a:pPr indent="-357823" lvl="0" marL="457200" rtl="0" algn="l">
              <a:lnSpc>
                <a:spcPct val="100000"/>
              </a:lnSpc>
              <a:spcBef>
                <a:spcPts val="0"/>
              </a:spcBef>
              <a:spcAft>
                <a:spcPts val="0"/>
              </a:spcAft>
              <a:buSzPct val="100000"/>
              <a:buFont typeface="Times New Roman"/>
              <a:buChar char="•"/>
            </a:pPr>
            <a:r>
              <a:rPr lang="en-US" sz="2200">
                <a:latin typeface="Times New Roman"/>
                <a:ea typeface="Times New Roman"/>
                <a:cs typeface="Times New Roman"/>
                <a:sym typeface="Times New Roman"/>
              </a:rPr>
              <a:t>Load was applied to top surface of the chassis to simulate expected payload distribution.</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Conclusion</a:t>
            </a:r>
            <a:endParaRPr b="1" sz="2200">
              <a:latin typeface="Times New Roman"/>
              <a:ea typeface="Times New Roman"/>
              <a:cs typeface="Times New Roman"/>
              <a:sym typeface="Times New Roman"/>
            </a:endParaRPr>
          </a:p>
          <a:p>
            <a:pPr indent="-357823" lvl="0" marL="457200" rtl="0" algn="l">
              <a:lnSpc>
                <a:spcPct val="100000"/>
              </a:lnSpc>
              <a:spcBef>
                <a:spcPts val="1000"/>
              </a:spcBef>
              <a:spcAft>
                <a:spcPts val="0"/>
              </a:spcAft>
              <a:buSzPct val="100000"/>
              <a:buFont typeface="Times New Roman"/>
              <a:buChar char="•"/>
            </a:pPr>
            <a:r>
              <a:rPr lang="en-US" sz="2200">
                <a:latin typeface="Times New Roman"/>
                <a:ea typeface="Times New Roman"/>
                <a:cs typeface="Times New Roman"/>
                <a:sym typeface="Times New Roman"/>
              </a:rPr>
              <a:t>The REHT chassis successfully withstood the expected payload loading conditions during the static load verification test.</a:t>
            </a:r>
            <a:endParaRPr sz="2200">
              <a:latin typeface="Times New Roman"/>
              <a:ea typeface="Times New Roman"/>
              <a:cs typeface="Times New Roman"/>
              <a:sym typeface="Times New Roman"/>
            </a:endParaRPr>
          </a:p>
          <a:p>
            <a:pPr indent="-357823" lvl="0" marL="457200" rtl="0" algn="l">
              <a:lnSpc>
                <a:spcPct val="100000"/>
              </a:lnSpc>
              <a:spcBef>
                <a:spcPts val="0"/>
              </a:spcBef>
              <a:spcAft>
                <a:spcPts val="0"/>
              </a:spcAft>
              <a:buSzPct val="100000"/>
              <a:buFont typeface="Times New Roman"/>
              <a:buChar char="•"/>
            </a:pPr>
            <a:r>
              <a:rPr lang="en-US" sz="2200">
                <a:latin typeface="Times New Roman"/>
                <a:ea typeface="Times New Roman"/>
                <a:cs typeface="Times New Roman"/>
                <a:sym typeface="Times New Roman"/>
              </a:rPr>
              <a:t>No structural failure or permanent deformation was observed under the total load. </a:t>
            </a:r>
            <a:endParaRPr sz="2200">
              <a:latin typeface="Times New Roman"/>
              <a:ea typeface="Times New Roman"/>
              <a:cs typeface="Times New Roman"/>
              <a:sym typeface="Times New Roman"/>
            </a:endParaRPr>
          </a:p>
          <a:p>
            <a:pPr indent="-357823" lvl="0" marL="457200" rtl="0" algn="l">
              <a:lnSpc>
                <a:spcPct val="100000"/>
              </a:lnSpc>
              <a:spcBef>
                <a:spcPts val="0"/>
              </a:spcBef>
              <a:spcAft>
                <a:spcPts val="0"/>
              </a:spcAft>
              <a:buSzPct val="100000"/>
              <a:buFont typeface="Times New Roman"/>
              <a:buChar char="•"/>
            </a:pPr>
            <a:r>
              <a:rPr lang="en-US" sz="2200">
                <a:latin typeface="Times New Roman"/>
                <a:ea typeface="Times New Roman"/>
                <a:cs typeface="Times New Roman"/>
                <a:sym typeface="Times New Roman"/>
              </a:rPr>
              <a:t>These results validate that the chassis design meets structural load requirements for supporting the integrated payload and attached rocker-bogie subsystem.</a:t>
            </a:r>
            <a:endParaRPr sz="2200">
              <a:latin typeface="Times New Roman"/>
              <a:ea typeface="Times New Roman"/>
              <a:cs typeface="Times New Roman"/>
              <a:sym typeface="Times New Roman"/>
            </a:endParaRPr>
          </a:p>
        </p:txBody>
      </p:sp>
      <p:sp>
        <p:nvSpPr>
          <p:cNvPr id="236" name="Google Shape;236;p28"/>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9"/>
          <p:cNvSpPr/>
          <p:nvPr/>
        </p:nvSpPr>
        <p:spPr>
          <a:xfrm>
            <a:off x="7687350" y="5087675"/>
            <a:ext cx="1626900" cy="1260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3" name="Google Shape;243;p29"/>
          <p:cNvSpPr txBox="1"/>
          <p:nvPr>
            <p:ph type="title"/>
          </p:nvPr>
        </p:nvSpPr>
        <p:spPr>
          <a:xfrm>
            <a:off x="234600" y="3076950"/>
            <a:ext cx="8696700" cy="7041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3000">
              <a:latin typeface="Times New Roman"/>
              <a:ea typeface="Times New Roman"/>
              <a:cs typeface="Times New Roman"/>
              <a:sym typeface="Times New Roman"/>
            </a:endParaRPr>
          </a:p>
          <a:p>
            <a:pPr indent="0" lvl="0" marL="0" rtl="0" algn="ctr">
              <a:spcBef>
                <a:spcPts val="0"/>
              </a:spcBef>
              <a:spcAft>
                <a:spcPts val="0"/>
              </a:spcAft>
              <a:buSzPts val="990"/>
              <a:buNone/>
            </a:pPr>
            <a:r>
              <a:rPr b="1" lang="en-US" sz="3000">
                <a:latin typeface="Times New Roman"/>
                <a:ea typeface="Times New Roman"/>
                <a:cs typeface="Times New Roman"/>
                <a:sym typeface="Times New Roman"/>
              </a:rPr>
              <a:t> </a:t>
            </a:r>
            <a:endParaRPr b="1" sz="3000">
              <a:latin typeface="Times New Roman"/>
              <a:ea typeface="Times New Roman"/>
              <a:cs typeface="Times New Roman"/>
              <a:sym typeface="Times New Roman"/>
            </a:endParaRPr>
          </a:p>
          <a:p>
            <a:pPr indent="0" lvl="0" marL="0" rtl="0" algn="ctr">
              <a:spcBef>
                <a:spcPts val="0"/>
              </a:spcBef>
              <a:spcAft>
                <a:spcPts val="0"/>
              </a:spcAft>
              <a:buSzPts val="990"/>
              <a:buNone/>
            </a:pPr>
            <a:r>
              <a:rPr b="1" lang="en-US" sz="2000">
                <a:latin typeface="Times New Roman"/>
                <a:ea typeface="Times New Roman"/>
                <a:cs typeface="Times New Roman"/>
                <a:sym typeface="Times New Roman"/>
              </a:rPr>
              <a:t>VV&amp;T Test #2</a:t>
            </a:r>
            <a:endParaRPr b="1" sz="2000">
              <a:latin typeface="Times New Roman"/>
              <a:ea typeface="Times New Roman"/>
              <a:cs typeface="Times New Roman"/>
              <a:sym typeface="Times New Roman"/>
            </a:endParaRPr>
          </a:p>
        </p:txBody>
      </p:sp>
      <p:sp>
        <p:nvSpPr>
          <p:cNvPr id="244" name="Google Shape;244;p29"/>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0"/>
          <p:cNvSpPr/>
          <p:nvPr/>
        </p:nvSpPr>
        <p:spPr>
          <a:xfrm>
            <a:off x="7687350" y="5087675"/>
            <a:ext cx="1626900" cy="1260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1" name="Google Shape;251;p30"/>
          <p:cNvSpPr txBox="1"/>
          <p:nvPr>
            <p:ph type="title"/>
          </p:nvPr>
        </p:nvSpPr>
        <p:spPr>
          <a:xfrm>
            <a:off x="16784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990"/>
              <a:buFont typeface="Arial"/>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252" name="Google Shape;252;p30"/>
          <p:cNvSpPr txBox="1"/>
          <p:nvPr>
            <p:ph idx="1" type="body"/>
          </p:nvPr>
        </p:nvSpPr>
        <p:spPr>
          <a:xfrm>
            <a:off x="167850" y="1334900"/>
            <a:ext cx="8808300" cy="4913700"/>
          </a:xfrm>
          <a:prstGeom prst="rect">
            <a:avLst/>
          </a:prstGeom>
        </p:spPr>
        <p:txBody>
          <a:bodyPr anchorCtr="0" anchor="t" bIns="45700" lIns="91425" spcFirstLastPara="1" rIns="91425" wrap="square" tIns="45700">
            <a:normAutofit fontScale="40000" lnSpcReduction="10000"/>
          </a:bodyPr>
          <a:lstStyle/>
          <a:p>
            <a:pPr indent="0" lvl="0" marL="0" rtl="0" algn="l">
              <a:lnSpc>
                <a:spcPct val="100000"/>
              </a:lnSpc>
              <a:spcBef>
                <a:spcPts val="1000"/>
              </a:spcBef>
              <a:spcAft>
                <a:spcPts val="0"/>
              </a:spcAft>
              <a:buNone/>
            </a:pPr>
            <a:r>
              <a:rPr b="1" lang="en-US" sz="4600">
                <a:latin typeface="Times New Roman"/>
                <a:ea typeface="Times New Roman"/>
                <a:cs typeface="Times New Roman"/>
                <a:sym typeface="Times New Roman"/>
              </a:rPr>
              <a:t>Purpose</a:t>
            </a:r>
            <a:endParaRPr b="1" sz="46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4600">
                <a:latin typeface="Times New Roman"/>
                <a:ea typeface="Times New Roman"/>
                <a:cs typeface="Times New Roman"/>
                <a:sym typeface="Times New Roman"/>
              </a:rPr>
              <a:t>This analysis evaluates the REHT chassis’s ability to withstand extreme lunar temperature variations. Lunar surface temperatures can range from −150 to 120 °C, which are replicated in ANSYS to assess thermal expansion and potential structural deformation.</a:t>
            </a:r>
            <a:endParaRPr sz="46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46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b="1" lang="en-US" sz="4600">
                <a:latin typeface="Times New Roman"/>
                <a:ea typeface="Times New Roman"/>
                <a:cs typeface="Times New Roman"/>
                <a:sym typeface="Times New Roman"/>
              </a:rPr>
              <a:t>Subsystem/CPE Overview</a:t>
            </a:r>
            <a:endParaRPr b="1" sz="46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4600">
                <a:latin typeface="Times New Roman"/>
                <a:ea typeface="Times New Roman"/>
                <a:cs typeface="Times New Roman"/>
                <a:sym typeface="Times New Roman"/>
              </a:rPr>
              <a:t>This analysis focuses on the REHT chassis, which serves as the primary structural subsystem supporting onboard components and maintaining mechanical integrity under lunar environmental conditions.</a:t>
            </a:r>
            <a:endParaRPr sz="46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b="1" sz="46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b="1" lang="en-US" sz="4600">
                <a:latin typeface="Times New Roman"/>
                <a:ea typeface="Times New Roman"/>
                <a:cs typeface="Times New Roman"/>
                <a:sym typeface="Times New Roman"/>
              </a:rPr>
              <a:t>Driving Functional/Design Requirement</a:t>
            </a:r>
            <a:endParaRPr b="1" sz="4600">
              <a:latin typeface="Times New Roman"/>
              <a:ea typeface="Times New Roman"/>
              <a:cs typeface="Times New Roman"/>
              <a:sym typeface="Times New Roman"/>
            </a:endParaRPr>
          </a:p>
          <a:p>
            <a:pPr indent="0" lvl="0" marL="0" rtl="0" algn="l">
              <a:spcBef>
                <a:spcPts val="1000"/>
              </a:spcBef>
              <a:spcAft>
                <a:spcPts val="0"/>
              </a:spcAft>
              <a:buNone/>
            </a:pPr>
            <a:r>
              <a:rPr lang="en-US" sz="4600" u="sng">
                <a:latin typeface="Times New Roman"/>
                <a:ea typeface="Times New Roman"/>
                <a:cs typeface="Times New Roman"/>
                <a:sym typeface="Times New Roman"/>
              </a:rPr>
              <a:t>DR.2.3:</a:t>
            </a:r>
            <a:r>
              <a:rPr lang="en-US" sz="4600">
                <a:latin typeface="Times New Roman"/>
                <a:ea typeface="Times New Roman"/>
                <a:cs typeface="Times New Roman"/>
                <a:sym typeface="Times New Roman"/>
              </a:rPr>
              <a:t> All mechanisms shall remain functional within lunar temperature extremes (-150°C to 120°C).</a:t>
            </a:r>
            <a:endParaRPr sz="4600">
              <a:latin typeface="Times New Roman"/>
              <a:ea typeface="Times New Roman"/>
              <a:cs typeface="Times New Roman"/>
              <a:sym typeface="Times New Roman"/>
            </a:endParaRPr>
          </a:p>
          <a:p>
            <a:pPr indent="0" lvl="0" marL="0" rtl="0" algn="l">
              <a:spcBef>
                <a:spcPts val="1000"/>
              </a:spcBef>
              <a:spcAft>
                <a:spcPts val="0"/>
              </a:spcAft>
              <a:buNone/>
            </a:pPr>
            <a:r>
              <a:rPr lang="en-US" sz="4600" u="sng">
                <a:latin typeface="Times New Roman"/>
                <a:ea typeface="Times New Roman"/>
                <a:cs typeface="Times New Roman"/>
                <a:sym typeface="Times New Roman"/>
              </a:rPr>
              <a:t>DR.2.3.1:</a:t>
            </a:r>
            <a:r>
              <a:rPr lang="en-US" sz="4600">
                <a:latin typeface="Times New Roman"/>
                <a:ea typeface="Times New Roman"/>
                <a:cs typeface="Times New Roman"/>
                <a:sym typeface="Times New Roman"/>
              </a:rPr>
              <a:t> Thermal deformation shall remain below 0.3% to prevent mechanical interference, misalignment, or loss of functionality.</a:t>
            </a:r>
            <a:endParaRPr sz="2400">
              <a:latin typeface="Times New Roman"/>
              <a:ea typeface="Times New Roman"/>
              <a:cs typeface="Times New Roman"/>
              <a:sym typeface="Times New Roman"/>
            </a:endParaRPr>
          </a:p>
        </p:txBody>
      </p:sp>
      <p:sp>
        <p:nvSpPr>
          <p:cNvPr id="253" name="Google Shape;253;p30"/>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1"/>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990"/>
              <a:buFont typeface="Arial"/>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260" name="Google Shape;260;p31"/>
          <p:cNvSpPr txBox="1"/>
          <p:nvPr>
            <p:ph idx="1" type="body"/>
          </p:nvPr>
        </p:nvSpPr>
        <p:spPr>
          <a:xfrm>
            <a:off x="167850" y="1334900"/>
            <a:ext cx="8808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0"/>
              </a:spcBef>
              <a:spcAft>
                <a:spcPts val="0"/>
              </a:spcAft>
              <a:buNone/>
            </a:pPr>
            <a:r>
              <a:rPr b="1" lang="en-US" sz="2100">
                <a:latin typeface="Times New Roman"/>
                <a:ea typeface="Times New Roman"/>
                <a:cs typeface="Times New Roman"/>
                <a:sym typeface="Times New Roman"/>
              </a:rPr>
              <a:t>Equipment </a:t>
            </a:r>
            <a:endParaRPr b="1"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2100">
                <a:latin typeface="Times New Roman"/>
                <a:ea typeface="Times New Roman"/>
                <a:cs typeface="Times New Roman"/>
                <a:sym typeface="Times New Roman"/>
              </a:rPr>
              <a:t>Computer and Software Licenses</a:t>
            </a:r>
            <a:endParaRPr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7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b="1" lang="en-US" sz="2100">
                <a:latin typeface="Times New Roman"/>
                <a:ea typeface="Times New Roman"/>
                <a:cs typeface="Times New Roman"/>
                <a:sym typeface="Times New Roman"/>
              </a:rPr>
              <a:t>Facilities</a:t>
            </a:r>
            <a:endParaRPr b="1"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2100">
                <a:latin typeface="Times New Roman"/>
                <a:ea typeface="Times New Roman"/>
                <a:cs typeface="Times New Roman"/>
                <a:sym typeface="Times New Roman"/>
              </a:rPr>
              <a:t>Engineering Building III at NC State</a:t>
            </a:r>
            <a:endParaRPr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7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b="1" lang="en-US" sz="2100">
                <a:latin typeface="Times New Roman"/>
                <a:ea typeface="Times New Roman"/>
                <a:cs typeface="Times New Roman"/>
                <a:sym typeface="Times New Roman"/>
              </a:rPr>
              <a:t>Software</a:t>
            </a:r>
            <a:endParaRPr b="1"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2100">
                <a:latin typeface="Times New Roman"/>
                <a:ea typeface="Times New Roman"/>
                <a:cs typeface="Times New Roman"/>
                <a:sym typeface="Times New Roman"/>
              </a:rPr>
              <a:t>SolidWorks and ANSYS Workbench</a:t>
            </a:r>
            <a:endParaRPr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7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b="1" lang="en-US" sz="2100">
                <a:latin typeface="Times New Roman"/>
                <a:ea typeface="Times New Roman"/>
                <a:cs typeface="Times New Roman"/>
                <a:sym typeface="Times New Roman"/>
              </a:rPr>
              <a:t>Tools</a:t>
            </a:r>
            <a:endParaRPr b="1"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2100">
                <a:latin typeface="Times New Roman"/>
                <a:ea typeface="Times New Roman"/>
                <a:cs typeface="Times New Roman"/>
                <a:sym typeface="Times New Roman"/>
              </a:rPr>
              <a:t>Transient Thermal and Static Structural Toolboxes</a:t>
            </a:r>
            <a:endParaRPr sz="21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261" name="Google Shape;261;p31"/>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4"/>
          <p:cNvSpPr/>
          <p:nvPr/>
        </p:nvSpPr>
        <p:spPr>
          <a:xfrm>
            <a:off x="7687350" y="5087675"/>
            <a:ext cx="1626900" cy="1260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6" name="Google Shape;106;p14"/>
          <p:cNvSpPr txBox="1"/>
          <p:nvPr>
            <p:ph type="title"/>
          </p:nvPr>
        </p:nvSpPr>
        <p:spPr>
          <a:xfrm>
            <a:off x="234598" y="3076950"/>
            <a:ext cx="8674800" cy="7041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SzPts val="990"/>
              <a:buNone/>
            </a:pPr>
            <a:r>
              <a:rPr b="1" lang="en-US" sz="3010">
                <a:latin typeface="Times New Roman"/>
                <a:ea typeface="Times New Roman"/>
                <a:cs typeface="Times New Roman"/>
                <a:sym typeface="Times New Roman"/>
              </a:rPr>
              <a:t>Chassis Static Load Verification Test</a:t>
            </a:r>
            <a:endParaRPr b="1" sz="3010">
              <a:latin typeface="Times New Roman"/>
              <a:ea typeface="Times New Roman"/>
              <a:cs typeface="Times New Roman"/>
              <a:sym typeface="Times New Roman"/>
            </a:endParaRPr>
          </a:p>
          <a:p>
            <a:pPr indent="0" lvl="0" marL="0" rtl="0" algn="ctr">
              <a:spcBef>
                <a:spcPts val="0"/>
              </a:spcBef>
              <a:spcAft>
                <a:spcPts val="0"/>
              </a:spcAft>
              <a:buSzPts val="990"/>
              <a:buNone/>
            </a:pPr>
            <a:r>
              <a:t/>
            </a:r>
            <a:endParaRPr b="1" sz="3010">
              <a:latin typeface="Times New Roman"/>
              <a:ea typeface="Times New Roman"/>
              <a:cs typeface="Times New Roman"/>
              <a:sym typeface="Times New Roman"/>
            </a:endParaRPr>
          </a:p>
          <a:p>
            <a:pPr indent="0" lvl="0" marL="0" rtl="0" algn="ctr">
              <a:spcBef>
                <a:spcPts val="0"/>
              </a:spcBef>
              <a:spcAft>
                <a:spcPts val="0"/>
              </a:spcAft>
              <a:buSzPts val="990"/>
              <a:buNone/>
            </a:pPr>
            <a:r>
              <a:rPr b="1" lang="en-US" sz="2010">
                <a:latin typeface="Times New Roman"/>
                <a:ea typeface="Times New Roman"/>
                <a:cs typeface="Times New Roman"/>
                <a:sym typeface="Times New Roman"/>
              </a:rPr>
              <a:t>VV&amp;T Test #1</a:t>
            </a:r>
            <a:endParaRPr b="1" sz="2010">
              <a:latin typeface="Times New Roman"/>
              <a:ea typeface="Times New Roman"/>
              <a:cs typeface="Times New Roman"/>
              <a:sym typeface="Times New Roman"/>
            </a:endParaRPr>
          </a:p>
        </p:txBody>
      </p:sp>
      <p:sp>
        <p:nvSpPr>
          <p:cNvPr id="107" name="Google Shape;107;p14"/>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2"/>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268" name="Google Shape;268;p32"/>
          <p:cNvSpPr txBox="1"/>
          <p:nvPr>
            <p:ph idx="1" type="body"/>
          </p:nvPr>
        </p:nvSpPr>
        <p:spPr>
          <a:xfrm>
            <a:off x="167850" y="1334900"/>
            <a:ext cx="8808300" cy="4913700"/>
          </a:xfrm>
          <a:prstGeom prst="rect">
            <a:avLst/>
          </a:prstGeom>
        </p:spPr>
        <p:txBody>
          <a:bodyPr anchorCtr="0" anchor="t" bIns="45700" lIns="91425" spcFirstLastPara="1" rIns="91425" wrap="square" tIns="45700">
            <a:normAutofit fontScale="92500" lnSpcReduction="10000"/>
          </a:bodyPr>
          <a:lstStyle/>
          <a:p>
            <a:pPr indent="0" lvl="0" marL="0" rtl="0" algn="l">
              <a:lnSpc>
                <a:spcPct val="100000"/>
              </a:lnSpc>
              <a:spcBef>
                <a:spcPts val="1000"/>
              </a:spcBef>
              <a:spcAft>
                <a:spcPts val="0"/>
              </a:spcAft>
              <a:buNone/>
            </a:pPr>
            <a:r>
              <a:rPr b="1" lang="en-US" sz="2400">
                <a:latin typeface="Times New Roman"/>
                <a:ea typeface="Times New Roman"/>
                <a:cs typeface="Times New Roman"/>
                <a:sym typeface="Times New Roman"/>
              </a:rPr>
              <a:t>Procedure</a:t>
            </a:r>
            <a:endParaRPr b="1" sz="24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400">
                <a:latin typeface="Times New Roman"/>
                <a:ea typeface="Times New Roman"/>
                <a:cs typeface="Times New Roman"/>
                <a:sym typeface="Times New Roman"/>
              </a:rPr>
              <a:t>1. Design the chassis assembly in SolidWorks.</a:t>
            </a:r>
            <a:endParaRPr sz="24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400">
                <a:latin typeface="Times New Roman"/>
                <a:ea typeface="Times New Roman"/>
                <a:cs typeface="Times New Roman"/>
                <a:sym typeface="Times New Roman"/>
              </a:rPr>
              <a:t>2. Import the CAD model of the chassis into ANSYS.</a:t>
            </a:r>
            <a:endParaRPr sz="24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400">
                <a:latin typeface="Times New Roman"/>
                <a:ea typeface="Times New Roman"/>
                <a:cs typeface="Times New Roman"/>
                <a:sym typeface="Times New Roman"/>
              </a:rPr>
              <a:t>3. Define the material properties of aluminum 6063, including the thermal expansion coefficient.</a:t>
            </a:r>
            <a:endParaRPr sz="24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400">
                <a:latin typeface="Times New Roman"/>
                <a:ea typeface="Times New Roman"/>
                <a:cs typeface="Times New Roman"/>
                <a:sym typeface="Times New Roman"/>
              </a:rPr>
              <a:t>4. Apply a mesh and boundary conditions that replicate the realistic mounting on REHT.</a:t>
            </a:r>
            <a:endParaRPr sz="24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400">
                <a:latin typeface="Times New Roman"/>
                <a:ea typeface="Times New Roman"/>
                <a:cs typeface="Times New Roman"/>
                <a:sym typeface="Times New Roman"/>
              </a:rPr>
              <a:t>5. Input the lunar day-night temperature cycles as a transient thermal load.</a:t>
            </a:r>
            <a:endParaRPr sz="24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400">
                <a:latin typeface="Times New Roman"/>
                <a:ea typeface="Times New Roman"/>
                <a:cs typeface="Times New Roman"/>
                <a:sym typeface="Times New Roman"/>
              </a:rPr>
              <a:t>6. Run simulation and record data regarding temperature changes with time.</a:t>
            </a:r>
            <a:endParaRPr sz="24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400">
                <a:latin typeface="Times New Roman"/>
                <a:ea typeface="Times New Roman"/>
                <a:cs typeface="Times New Roman"/>
                <a:sym typeface="Times New Roman"/>
              </a:rPr>
              <a:t>7. Simulate deformation caused by temperature </a:t>
            </a:r>
            <a:r>
              <a:rPr lang="en-US" sz="2400">
                <a:latin typeface="Times New Roman"/>
                <a:ea typeface="Times New Roman"/>
                <a:cs typeface="Times New Roman"/>
                <a:sym typeface="Times New Roman"/>
              </a:rPr>
              <a:t>change</a:t>
            </a:r>
            <a:endParaRPr sz="24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400">
                <a:latin typeface="Times New Roman"/>
                <a:ea typeface="Times New Roman"/>
                <a:cs typeface="Times New Roman"/>
                <a:sym typeface="Times New Roman"/>
              </a:rPr>
              <a:t>8. Analyze results to verify data is within acceptable constraints.</a:t>
            </a:r>
            <a:endParaRPr sz="24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269" name="Google Shape;269;p32"/>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33"/>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276" name="Google Shape;276;p33"/>
          <p:cNvSpPr txBox="1"/>
          <p:nvPr>
            <p:ph idx="1" type="body"/>
          </p:nvPr>
        </p:nvSpPr>
        <p:spPr>
          <a:xfrm>
            <a:off x="167850" y="1334900"/>
            <a:ext cx="8808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Procedure</a:t>
            </a:r>
            <a:endParaRPr b="1"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1. Design the chassis assembly in SolidWorks.</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2. Import the CAD model of the chassis into ANSYS.</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4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277" name="Google Shape;277;p33"/>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278" name="Google Shape;278;p33" title="Model.png"/>
          <p:cNvPicPr preferRelativeResize="0"/>
          <p:nvPr/>
        </p:nvPicPr>
        <p:blipFill>
          <a:blip r:embed="rId3">
            <a:alphaModFix/>
          </a:blip>
          <a:stretch>
            <a:fillRect/>
          </a:stretch>
        </p:blipFill>
        <p:spPr>
          <a:xfrm>
            <a:off x="2073162" y="2918625"/>
            <a:ext cx="4997676" cy="3183575"/>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34"/>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285" name="Google Shape;285;p34"/>
          <p:cNvSpPr txBox="1"/>
          <p:nvPr>
            <p:ph idx="1" type="body"/>
          </p:nvPr>
        </p:nvSpPr>
        <p:spPr>
          <a:xfrm>
            <a:off x="167850" y="1334900"/>
            <a:ext cx="8808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Procedure</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3. Define the material properties of aluminum 6063, including the thermal expansion coefficient.</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286" name="Google Shape;286;p34"/>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graphicFrame>
        <p:nvGraphicFramePr>
          <p:cNvPr id="287" name="Google Shape;287;p34"/>
          <p:cNvGraphicFramePr/>
          <p:nvPr/>
        </p:nvGraphicFramePr>
        <p:xfrm>
          <a:off x="527275" y="2721450"/>
          <a:ext cx="3000000" cy="3000000"/>
        </p:xfrm>
        <a:graphic>
          <a:graphicData uri="http://schemas.openxmlformats.org/drawingml/2006/table">
            <a:tbl>
              <a:tblPr>
                <a:noFill/>
                <a:tableStyleId>{A08DBD44-1207-466E-B771-C67488F15237}</a:tableStyleId>
              </a:tblPr>
              <a:tblGrid>
                <a:gridCol w="3619500"/>
                <a:gridCol w="3619500"/>
              </a:tblGrid>
              <a:tr h="381000">
                <a:tc>
                  <a:txBody>
                    <a:bodyPr/>
                    <a:lstStyle/>
                    <a:p>
                      <a:pPr indent="0" lvl="0" marL="0" rtl="0" algn="l">
                        <a:spcBef>
                          <a:spcPts val="0"/>
                        </a:spcBef>
                        <a:spcAft>
                          <a:spcPts val="0"/>
                        </a:spcAft>
                        <a:buNone/>
                      </a:pPr>
                      <a:r>
                        <a:rPr b="1" lang="en-US"/>
                        <a:t>Parameter </a:t>
                      </a:r>
                      <a:endParaRPr b="1"/>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EA9999"/>
                    </a:solidFill>
                  </a:tcPr>
                </a:tc>
                <a:tc>
                  <a:txBody>
                    <a:bodyPr/>
                    <a:lstStyle/>
                    <a:p>
                      <a:pPr indent="0" lvl="0" marL="0" rtl="0" algn="l">
                        <a:spcBef>
                          <a:spcPts val="0"/>
                        </a:spcBef>
                        <a:spcAft>
                          <a:spcPts val="0"/>
                        </a:spcAft>
                        <a:buNone/>
                      </a:pPr>
                      <a:r>
                        <a:rPr b="1" lang="en-US"/>
                        <a:t>Quantity    [Unit]</a:t>
                      </a:r>
                      <a:endParaRPr b="1"/>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EA9999"/>
                    </a:solidFill>
                  </a:tcPr>
                </a:tc>
              </a:tr>
              <a:tr h="381000">
                <a:tc>
                  <a:txBody>
                    <a:bodyPr/>
                    <a:lstStyle/>
                    <a:p>
                      <a:pPr indent="0" lvl="0" marL="0" rtl="0" algn="l">
                        <a:spcBef>
                          <a:spcPts val="0"/>
                        </a:spcBef>
                        <a:spcAft>
                          <a:spcPts val="0"/>
                        </a:spcAft>
                        <a:buNone/>
                      </a:pPr>
                      <a:r>
                        <a:rPr lang="en-US"/>
                        <a:t>Density </a:t>
                      </a:r>
                      <a:endParaRPr/>
                    </a:p>
                  </a:txBody>
                  <a:tcPr marT="91425" marB="91425" marR="91425" marL="91425">
                    <a:lnT cap="flat" cmpd="sng" w="9525">
                      <a:solidFill>
                        <a:schemeClr val="dk1"/>
                      </a:solidFill>
                      <a:prstDash val="solid"/>
                      <a:round/>
                      <a:headEnd len="sm" w="sm" type="none"/>
                      <a:tailEnd len="sm" w="sm" type="none"/>
                    </a:lnT>
                  </a:tcPr>
                </a:tc>
                <a:tc>
                  <a:txBody>
                    <a:bodyPr/>
                    <a:lstStyle/>
                    <a:p>
                      <a:pPr indent="0" lvl="0" marL="0" rtl="0" algn="l">
                        <a:spcBef>
                          <a:spcPts val="0"/>
                        </a:spcBef>
                        <a:spcAft>
                          <a:spcPts val="0"/>
                        </a:spcAft>
                        <a:buNone/>
                      </a:pPr>
                      <a:r>
                        <a:rPr lang="en-US"/>
                        <a:t>2700          [kg / m^3]</a:t>
                      </a:r>
                      <a:endParaRPr/>
                    </a:p>
                  </a:txBody>
                  <a:tcPr marT="91425" marB="91425" marR="91425" marL="91425">
                    <a:lnT cap="flat" cmpd="sng" w="9525">
                      <a:solidFill>
                        <a:schemeClr val="dk1"/>
                      </a:solidFill>
                      <a:prstDash val="solid"/>
                      <a:round/>
                      <a:headEnd len="sm" w="sm" type="none"/>
                      <a:tailEnd len="sm" w="sm" type="none"/>
                    </a:lnT>
                  </a:tcPr>
                </a:tc>
              </a:tr>
              <a:tr h="381000">
                <a:tc>
                  <a:txBody>
                    <a:bodyPr/>
                    <a:lstStyle/>
                    <a:p>
                      <a:pPr indent="0" lvl="0" marL="0" rtl="0" algn="l">
                        <a:spcBef>
                          <a:spcPts val="0"/>
                        </a:spcBef>
                        <a:spcAft>
                          <a:spcPts val="0"/>
                        </a:spcAft>
                        <a:buNone/>
                      </a:pPr>
                      <a:r>
                        <a:rPr lang="en-US"/>
                        <a:t>Coefficient of Thermal Expansion</a:t>
                      </a:r>
                      <a:endParaRPr/>
                    </a:p>
                  </a:txBody>
                  <a:tcPr marT="91425" marB="91425" marR="91425" marL="91425"/>
                </a:tc>
                <a:tc>
                  <a:txBody>
                    <a:bodyPr/>
                    <a:lstStyle/>
                    <a:p>
                      <a:pPr indent="0" lvl="0" marL="0" rtl="0" algn="l">
                        <a:spcBef>
                          <a:spcPts val="0"/>
                        </a:spcBef>
                        <a:spcAft>
                          <a:spcPts val="0"/>
                        </a:spcAft>
                        <a:buNone/>
                      </a:pPr>
                      <a:r>
                        <a:rPr lang="en-US"/>
                        <a:t>2.2e-5        [1/C]</a:t>
                      </a:r>
                      <a:endParaRPr/>
                    </a:p>
                  </a:txBody>
                  <a:tcPr marT="91425" marB="91425" marR="91425" marL="91425"/>
                </a:tc>
              </a:tr>
              <a:tr h="381000">
                <a:tc>
                  <a:txBody>
                    <a:bodyPr/>
                    <a:lstStyle/>
                    <a:p>
                      <a:pPr indent="0" lvl="0" marL="0" rtl="0" algn="l">
                        <a:spcBef>
                          <a:spcPts val="0"/>
                        </a:spcBef>
                        <a:spcAft>
                          <a:spcPts val="0"/>
                        </a:spcAft>
                        <a:buNone/>
                      </a:pPr>
                      <a:r>
                        <a:rPr lang="en-US"/>
                        <a:t>Isotropic Thermal Conductivity</a:t>
                      </a:r>
                      <a:endParaRPr/>
                    </a:p>
                  </a:txBody>
                  <a:tcPr marT="91425" marB="91425" marR="91425" marL="91425"/>
                </a:tc>
                <a:tc>
                  <a:txBody>
                    <a:bodyPr/>
                    <a:lstStyle/>
                    <a:p>
                      <a:pPr indent="0" lvl="0" marL="0" rtl="0" algn="l">
                        <a:spcBef>
                          <a:spcPts val="0"/>
                        </a:spcBef>
                        <a:spcAft>
                          <a:spcPts val="0"/>
                        </a:spcAft>
                        <a:buNone/>
                      </a:pPr>
                      <a:r>
                        <a:rPr lang="en-US"/>
                        <a:t>205            [W / (m * C)]</a:t>
                      </a:r>
                      <a:endParaRPr/>
                    </a:p>
                  </a:txBody>
                  <a:tcPr marT="91425" marB="91425" marR="91425" marL="91425"/>
                </a:tc>
              </a:tr>
              <a:tr h="381000">
                <a:tc>
                  <a:txBody>
                    <a:bodyPr/>
                    <a:lstStyle/>
                    <a:p>
                      <a:pPr indent="0" lvl="0" marL="0" rtl="0" algn="l">
                        <a:spcBef>
                          <a:spcPts val="0"/>
                        </a:spcBef>
                        <a:spcAft>
                          <a:spcPts val="0"/>
                        </a:spcAft>
                        <a:buNone/>
                      </a:pPr>
                      <a:r>
                        <a:rPr lang="en-US"/>
                        <a:t>Specific Heat Constant Pressure</a:t>
                      </a:r>
                      <a:endParaRPr/>
                    </a:p>
                  </a:txBody>
                  <a:tcPr marT="91425" marB="91425" marR="91425" marL="91425"/>
                </a:tc>
                <a:tc>
                  <a:txBody>
                    <a:bodyPr/>
                    <a:lstStyle/>
                    <a:p>
                      <a:pPr indent="0" lvl="0" marL="0" rtl="0" algn="l">
                        <a:spcBef>
                          <a:spcPts val="0"/>
                        </a:spcBef>
                        <a:spcAft>
                          <a:spcPts val="0"/>
                        </a:spcAft>
                        <a:buNone/>
                      </a:pPr>
                      <a:r>
                        <a:rPr lang="en-US"/>
                        <a:t>900            [J / (kg * C)] </a:t>
                      </a:r>
                      <a:endParaRPr/>
                    </a:p>
                  </a:txBody>
                  <a:tcPr marT="91425" marB="91425" marR="91425" marL="91425"/>
                </a:tc>
              </a:tr>
              <a:tr h="381000">
                <a:tc>
                  <a:txBody>
                    <a:bodyPr/>
                    <a:lstStyle/>
                    <a:p>
                      <a:pPr indent="0" lvl="0" marL="0" rtl="0" algn="l">
                        <a:spcBef>
                          <a:spcPts val="0"/>
                        </a:spcBef>
                        <a:spcAft>
                          <a:spcPts val="0"/>
                        </a:spcAft>
                        <a:buNone/>
                      </a:pPr>
                      <a:r>
                        <a:rPr lang="en-US"/>
                        <a:t>Yield Strength </a:t>
                      </a:r>
                      <a:endParaRPr/>
                    </a:p>
                  </a:txBody>
                  <a:tcPr marT="91425" marB="91425" marR="91425" marL="91425"/>
                </a:tc>
                <a:tc>
                  <a:txBody>
                    <a:bodyPr/>
                    <a:lstStyle/>
                    <a:p>
                      <a:pPr indent="0" lvl="0" marL="0" rtl="0" algn="l">
                        <a:spcBef>
                          <a:spcPts val="0"/>
                        </a:spcBef>
                        <a:spcAft>
                          <a:spcPts val="0"/>
                        </a:spcAft>
                        <a:buNone/>
                      </a:pPr>
                      <a:r>
                        <a:rPr lang="en-US"/>
                        <a:t>16,000       [psi]</a:t>
                      </a:r>
                      <a:endParaRPr/>
                    </a:p>
                  </a:txBody>
                  <a:tcPr marT="91425" marB="91425" marR="91425" marL="91425"/>
                </a:tc>
              </a:tr>
              <a:tr h="381000">
                <a:tc>
                  <a:txBody>
                    <a:bodyPr/>
                    <a:lstStyle/>
                    <a:p>
                      <a:pPr indent="0" lvl="0" marL="0" rtl="0" algn="l">
                        <a:spcBef>
                          <a:spcPts val="0"/>
                        </a:spcBef>
                        <a:spcAft>
                          <a:spcPts val="0"/>
                        </a:spcAft>
                        <a:buNone/>
                      </a:pPr>
                      <a:r>
                        <a:rPr lang="en-US"/>
                        <a:t>Young’s Modulus</a:t>
                      </a:r>
                      <a:endParaRPr/>
                    </a:p>
                  </a:txBody>
                  <a:tcPr marT="91425" marB="91425" marR="91425" marL="91425"/>
                </a:tc>
                <a:tc>
                  <a:txBody>
                    <a:bodyPr/>
                    <a:lstStyle/>
                    <a:p>
                      <a:pPr indent="0" lvl="0" marL="0" rtl="0" algn="l">
                        <a:spcBef>
                          <a:spcPts val="0"/>
                        </a:spcBef>
                        <a:spcAft>
                          <a:spcPts val="0"/>
                        </a:spcAft>
                        <a:buNone/>
                      </a:pPr>
                      <a:r>
                        <a:rPr lang="en-US"/>
                        <a:t>6.9e10       [Pa]</a:t>
                      </a:r>
                      <a:endParaRPr/>
                    </a:p>
                  </a:txBody>
                  <a:tcPr marT="91425" marB="91425" marR="91425" marL="91425"/>
                </a:tc>
              </a:tr>
              <a:tr h="381000">
                <a:tc>
                  <a:txBody>
                    <a:bodyPr/>
                    <a:lstStyle/>
                    <a:p>
                      <a:pPr indent="0" lvl="0" marL="0" rtl="0" algn="l">
                        <a:spcBef>
                          <a:spcPts val="0"/>
                        </a:spcBef>
                        <a:spcAft>
                          <a:spcPts val="0"/>
                        </a:spcAft>
                        <a:buNone/>
                      </a:pPr>
                      <a:r>
                        <a:rPr lang="en-US"/>
                        <a:t>Poisson’s Ratio</a:t>
                      </a:r>
                      <a:endParaRPr/>
                    </a:p>
                  </a:txBody>
                  <a:tcPr marT="91425" marB="91425" marR="91425" marL="91425"/>
                </a:tc>
                <a:tc>
                  <a:txBody>
                    <a:bodyPr/>
                    <a:lstStyle/>
                    <a:p>
                      <a:pPr indent="0" lvl="0" marL="0" rtl="0" algn="l">
                        <a:spcBef>
                          <a:spcPts val="0"/>
                        </a:spcBef>
                        <a:spcAft>
                          <a:spcPts val="0"/>
                        </a:spcAft>
                        <a:buNone/>
                      </a:pPr>
                      <a:r>
                        <a:rPr lang="en-US"/>
                        <a:t>0.3</a:t>
                      </a:r>
                      <a:endParaRPr/>
                    </a:p>
                  </a:txBody>
                  <a:tcPr marT="91425" marB="91425" marR="91425" marL="91425"/>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35"/>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294" name="Google Shape;294;p35"/>
          <p:cNvSpPr txBox="1"/>
          <p:nvPr>
            <p:ph idx="1" type="body"/>
          </p:nvPr>
        </p:nvSpPr>
        <p:spPr>
          <a:xfrm>
            <a:off x="117875" y="1334900"/>
            <a:ext cx="91440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Procedure</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000">
                <a:latin typeface="Times New Roman"/>
                <a:ea typeface="Times New Roman"/>
                <a:cs typeface="Times New Roman"/>
                <a:sym typeface="Times New Roman"/>
              </a:rPr>
              <a:t>4. Apply a mesh and boundary conditions that replicate the realistic mountings on REHT.</a:t>
            </a:r>
            <a:endParaRPr sz="20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4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295" name="Google Shape;295;p35"/>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296" name="Google Shape;296;p35" title="Mesh.png"/>
          <p:cNvPicPr preferRelativeResize="0"/>
          <p:nvPr/>
        </p:nvPicPr>
        <p:blipFill>
          <a:blip r:embed="rId3">
            <a:alphaModFix/>
          </a:blip>
          <a:stretch>
            <a:fillRect/>
          </a:stretch>
        </p:blipFill>
        <p:spPr>
          <a:xfrm>
            <a:off x="859700" y="2678050"/>
            <a:ext cx="6398850" cy="3493450"/>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36"/>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303" name="Google Shape;303;p36"/>
          <p:cNvSpPr txBox="1"/>
          <p:nvPr>
            <p:ph idx="1" type="body"/>
          </p:nvPr>
        </p:nvSpPr>
        <p:spPr>
          <a:xfrm>
            <a:off x="117875" y="1334900"/>
            <a:ext cx="91440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Procedure</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000">
                <a:latin typeface="Times New Roman"/>
                <a:ea typeface="Times New Roman"/>
                <a:cs typeface="Times New Roman"/>
                <a:sym typeface="Times New Roman"/>
              </a:rPr>
              <a:t>4. Apply a mesh and boundary conditions that replicate the realistic mountings on REHT.</a:t>
            </a:r>
            <a:endParaRPr sz="20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4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304" name="Google Shape;304;p36"/>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305" name="Google Shape;305;p36" title="FixedSupport.png"/>
          <p:cNvPicPr preferRelativeResize="0"/>
          <p:nvPr/>
        </p:nvPicPr>
        <p:blipFill>
          <a:blip r:embed="rId3">
            <a:alphaModFix/>
          </a:blip>
          <a:stretch>
            <a:fillRect/>
          </a:stretch>
        </p:blipFill>
        <p:spPr>
          <a:xfrm>
            <a:off x="815075" y="2621200"/>
            <a:ext cx="6531499" cy="3493450"/>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37"/>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312" name="Google Shape;312;p37"/>
          <p:cNvSpPr txBox="1"/>
          <p:nvPr>
            <p:ph idx="1" type="body"/>
          </p:nvPr>
        </p:nvSpPr>
        <p:spPr>
          <a:xfrm>
            <a:off x="167850" y="1334900"/>
            <a:ext cx="8808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Procedure</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5. Input the lunar day-night temperature cycles as a transient thermal load.</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Clr>
                <a:schemeClr val="dk1"/>
              </a:buClr>
              <a:buSzPts val="1100"/>
              <a:buFont typeface="Arial"/>
              <a:buNone/>
            </a:pPr>
            <a:r>
              <a:rPr lang="en-US" sz="2200">
                <a:latin typeface="Times New Roman"/>
                <a:ea typeface="Times New Roman"/>
                <a:cs typeface="Times New Roman"/>
                <a:sym typeface="Times New Roman"/>
              </a:rPr>
              <a:t>6. Run simulation and record data regarding temperature changes with time.</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4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313" name="Google Shape;313;p37"/>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314" name="Google Shape;314;p37" title="deltaT.png"/>
          <p:cNvPicPr preferRelativeResize="0"/>
          <p:nvPr/>
        </p:nvPicPr>
        <p:blipFill>
          <a:blip r:embed="rId3">
            <a:alphaModFix/>
          </a:blip>
          <a:stretch>
            <a:fillRect/>
          </a:stretch>
        </p:blipFill>
        <p:spPr>
          <a:xfrm>
            <a:off x="1117838" y="2895100"/>
            <a:ext cx="6402326" cy="3246326"/>
          </a:xfrm>
          <a:prstGeom prst="rect">
            <a:avLst/>
          </a:prstGeom>
          <a:noFill/>
          <a:ln>
            <a:noFill/>
          </a:ln>
        </p:spPr>
      </p:pic>
      <p:sp>
        <p:nvSpPr>
          <p:cNvPr id="315" name="Google Shape;315;p37"/>
          <p:cNvSpPr txBox="1"/>
          <p:nvPr/>
        </p:nvSpPr>
        <p:spPr>
          <a:xfrm>
            <a:off x="2501150" y="2820675"/>
            <a:ext cx="3635700" cy="1355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u="sng">
                <a:solidFill>
                  <a:schemeClr val="lt1"/>
                </a:solidFill>
                <a:latin typeface="Times New Roman"/>
                <a:ea typeface="Times New Roman"/>
                <a:cs typeface="Times New Roman"/>
                <a:sym typeface="Times New Roman"/>
              </a:rPr>
              <a:t>Low</a:t>
            </a:r>
            <a:r>
              <a:rPr lang="en-US" sz="2000" u="sng">
                <a:solidFill>
                  <a:schemeClr val="lt1"/>
                </a:solidFill>
                <a:latin typeface="Times New Roman"/>
                <a:ea typeface="Times New Roman"/>
                <a:cs typeface="Times New Roman"/>
                <a:sym typeface="Times New Roman"/>
              </a:rPr>
              <a:t> Temperature</a:t>
            </a:r>
            <a:endParaRPr sz="2000" u="sng">
              <a:solidFill>
                <a:schemeClr val="lt1"/>
              </a:solidFill>
              <a:latin typeface="Times New Roman"/>
              <a:ea typeface="Times New Roman"/>
              <a:cs typeface="Times New Roman"/>
              <a:sym typeface="Times New Roman"/>
            </a:endParaRPr>
          </a:p>
          <a:p>
            <a:pPr indent="0" lvl="0" marL="0" rtl="0" algn="ctr">
              <a:spcBef>
                <a:spcPts val="0"/>
              </a:spcBef>
              <a:spcAft>
                <a:spcPts val="0"/>
              </a:spcAft>
              <a:buNone/>
            </a:pPr>
            <a:r>
              <a:rPr lang="en-US" sz="2000">
                <a:solidFill>
                  <a:schemeClr val="lt1"/>
                </a:solidFill>
                <a:latin typeface="Times New Roman"/>
                <a:ea typeface="Times New Roman"/>
                <a:cs typeface="Times New Roman"/>
                <a:sym typeface="Times New Roman"/>
              </a:rPr>
              <a:t>-240</a:t>
            </a:r>
            <a:r>
              <a:rPr lang="en-US" sz="2000">
                <a:solidFill>
                  <a:schemeClr val="lt1"/>
                </a:solidFill>
                <a:latin typeface="Times New Roman"/>
                <a:ea typeface="Times New Roman"/>
                <a:cs typeface="Times New Roman"/>
                <a:sym typeface="Times New Roman"/>
              </a:rPr>
              <a:t> °F</a:t>
            </a:r>
            <a:endParaRPr sz="2000">
              <a:solidFill>
                <a:schemeClr val="lt1"/>
              </a:solidFill>
              <a:latin typeface="Times New Roman"/>
              <a:ea typeface="Times New Roman"/>
              <a:cs typeface="Times New Roman"/>
              <a:sym typeface="Times New Roman"/>
            </a:endParaRPr>
          </a:p>
          <a:p>
            <a:pPr indent="0" lvl="0" marL="0" rtl="0" algn="l">
              <a:spcBef>
                <a:spcPts val="0"/>
              </a:spcBef>
              <a:spcAft>
                <a:spcPts val="0"/>
              </a:spcAft>
              <a:buNone/>
            </a:pPr>
            <a:r>
              <a:t/>
            </a:r>
            <a:endParaRPr sz="2200" u="sng">
              <a:solidFill>
                <a:schemeClr val="dk1"/>
              </a:solidFill>
              <a:latin typeface="Times New Roman"/>
              <a:ea typeface="Times New Roman"/>
              <a:cs typeface="Times New Roman"/>
              <a:sym typeface="Times New Roman"/>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38"/>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322" name="Google Shape;322;p38"/>
          <p:cNvSpPr txBox="1"/>
          <p:nvPr>
            <p:ph idx="1" type="body"/>
          </p:nvPr>
        </p:nvSpPr>
        <p:spPr>
          <a:xfrm>
            <a:off x="167850" y="1334900"/>
            <a:ext cx="8808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Procedure</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5. Input the lunar day-night temperature cycles as a transient thermal load.</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Clr>
                <a:schemeClr val="dk1"/>
              </a:buClr>
              <a:buSzPts val="1100"/>
              <a:buFont typeface="Arial"/>
              <a:buNone/>
            </a:pPr>
            <a:r>
              <a:rPr lang="en-US" sz="2200">
                <a:latin typeface="Times New Roman"/>
                <a:ea typeface="Times New Roman"/>
                <a:cs typeface="Times New Roman"/>
                <a:sym typeface="Times New Roman"/>
              </a:rPr>
              <a:t>6. Run simulation and record data regarding temperature changes with time.</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4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323" name="Google Shape;323;p38"/>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324" name="Google Shape;324;p38" title="deltaT.png"/>
          <p:cNvPicPr preferRelativeResize="0"/>
          <p:nvPr/>
        </p:nvPicPr>
        <p:blipFill>
          <a:blip r:embed="rId3">
            <a:alphaModFix/>
          </a:blip>
          <a:stretch>
            <a:fillRect/>
          </a:stretch>
        </p:blipFill>
        <p:spPr>
          <a:xfrm>
            <a:off x="1228596" y="2825271"/>
            <a:ext cx="6088800" cy="3342500"/>
          </a:xfrm>
          <a:prstGeom prst="rect">
            <a:avLst/>
          </a:prstGeom>
          <a:noFill/>
          <a:ln>
            <a:noFill/>
          </a:ln>
        </p:spPr>
      </p:pic>
      <p:sp>
        <p:nvSpPr>
          <p:cNvPr id="325" name="Google Shape;325;p38"/>
          <p:cNvSpPr txBox="1"/>
          <p:nvPr/>
        </p:nvSpPr>
        <p:spPr>
          <a:xfrm>
            <a:off x="2455150" y="2751150"/>
            <a:ext cx="3635700" cy="1355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u="sng">
                <a:solidFill>
                  <a:schemeClr val="lt1"/>
                </a:solidFill>
                <a:latin typeface="Times New Roman"/>
                <a:ea typeface="Times New Roman"/>
                <a:cs typeface="Times New Roman"/>
                <a:sym typeface="Times New Roman"/>
              </a:rPr>
              <a:t>High Temperature</a:t>
            </a:r>
            <a:endParaRPr sz="2000" u="sng">
              <a:solidFill>
                <a:schemeClr val="lt1"/>
              </a:solidFill>
              <a:latin typeface="Times New Roman"/>
              <a:ea typeface="Times New Roman"/>
              <a:cs typeface="Times New Roman"/>
              <a:sym typeface="Times New Roman"/>
            </a:endParaRPr>
          </a:p>
          <a:p>
            <a:pPr indent="0" lvl="0" marL="0" rtl="0" algn="ctr">
              <a:spcBef>
                <a:spcPts val="0"/>
              </a:spcBef>
              <a:spcAft>
                <a:spcPts val="0"/>
              </a:spcAft>
              <a:buNone/>
            </a:pPr>
            <a:r>
              <a:rPr lang="en-US" sz="2000">
                <a:solidFill>
                  <a:schemeClr val="lt1"/>
                </a:solidFill>
                <a:latin typeface="Times New Roman"/>
                <a:ea typeface="Times New Roman"/>
                <a:cs typeface="Times New Roman"/>
                <a:sym typeface="Times New Roman"/>
              </a:rPr>
              <a:t>300 °F</a:t>
            </a:r>
            <a:endParaRPr sz="2000">
              <a:solidFill>
                <a:schemeClr val="lt1"/>
              </a:solidFill>
              <a:latin typeface="Times New Roman"/>
              <a:ea typeface="Times New Roman"/>
              <a:cs typeface="Times New Roman"/>
              <a:sym typeface="Times New Roman"/>
            </a:endParaRPr>
          </a:p>
          <a:p>
            <a:pPr indent="0" lvl="0" marL="0" rtl="0" algn="l">
              <a:spcBef>
                <a:spcPts val="0"/>
              </a:spcBef>
              <a:spcAft>
                <a:spcPts val="0"/>
              </a:spcAft>
              <a:buNone/>
            </a:pPr>
            <a:r>
              <a:t/>
            </a:r>
            <a:endParaRPr sz="2200" u="sng">
              <a:solidFill>
                <a:schemeClr val="dk1"/>
              </a:solidFill>
              <a:latin typeface="Times New Roman"/>
              <a:ea typeface="Times New Roman"/>
              <a:cs typeface="Times New Roman"/>
              <a:sym typeface="Times New Roman"/>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39"/>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332" name="Google Shape;332;p39"/>
          <p:cNvSpPr txBox="1"/>
          <p:nvPr>
            <p:ph idx="1" type="body"/>
          </p:nvPr>
        </p:nvSpPr>
        <p:spPr>
          <a:xfrm>
            <a:off x="167850" y="1334900"/>
            <a:ext cx="8808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Procedure</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7. Simulate deformation caused by temperature change.</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4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333" name="Google Shape;333;p39"/>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334" name="Google Shape;334;p39" title="SimulationReal.png"/>
          <p:cNvPicPr preferRelativeResize="0"/>
          <p:nvPr/>
        </p:nvPicPr>
        <p:blipFill>
          <a:blip r:embed="rId3">
            <a:alphaModFix/>
          </a:blip>
          <a:stretch>
            <a:fillRect/>
          </a:stretch>
        </p:blipFill>
        <p:spPr>
          <a:xfrm>
            <a:off x="477425" y="2321725"/>
            <a:ext cx="7005875" cy="3762975"/>
          </a:xfrm>
          <a:prstGeom prst="rect">
            <a:avLst/>
          </a:prstGeom>
          <a:noFill/>
          <a:ln>
            <a:noFill/>
          </a:ln>
        </p:spPr>
      </p:pic>
      <p:sp>
        <p:nvSpPr>
          <p:cNvPr id="335" name="Google Shape;335;p39"/>
          <p:cNvSpPr txBox="1"/>
          <p:nvPr/>
        </p:nvSpPr>
        <p:spPr>
          <a:xfrm>
            <a:off x="2162513" y="2321725"/>
            <a:ext cx="3635700" cy="1355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u="sng">
                <a:solidFill>
                  <a:schemeClr val="lt1"/>
                </a:solidFill>
                <a:latin typeface="Times New Roman"/>
                <a:ea typeface="Times New Roman"/>
                <a:cs typeface="Times New Roman"/>
                <a:sym typeface="Times New Roman"/>
              </a:rPr>
              <a:t>Low Temperature</a:t>
            </a:r>
            <a:endParaRPr sz="2000" u="sng">
              <a:solidFill>
                <a:schemeClr val="lt1"/>
              </a:solidFill>
              <a:latin typeface="Times New Roman"/>
              <a:ea typeface="Times New Roman"/>
              <a:cs typeface="Times New Roman"/>
              <a:sym typeface="Times New Roman"/>
            </a:endParaRPr>
          </a:p>
          <a:p>
            <a:pPr indent="0" lvl="0" marL="0" rtl="0" algn="ctr">
              <a:spcBef>
                <a:spcPts val="0"/>
              </a:spcBef>
              <a:spcAft>
                <a:spcPts val="0"/>
              </a:spcAft>
              <a:buNone/>
            </a:pPr>
            <a:r>
              <a:rPr lang="en-US" sz="2000">
                <a:solidFill>
                  <a:schemeClr val="lt1"/>
                </a:solidFill>
                <a:latin typeface="Times New Roman"/>
                <a:ea typeface="Times New Roman"/>
                <a:cs typeface="Times New Roman"/>
                <a:sym typeface="Times New Roman"/>
              </a:rPr>
              <a:t>-240 °F</a:t>
            </a:r>
            <a:endParaRPr sz="2000">
              <a:solidFill>
                <a:schemeClr val="lt1"/>
              </a:solidFill>
              <a:latin typeface="Times New Roman"/>
              <a:ea typeface="Times New Roman"/>
              <a:cs typeface="Times New Roman"/>
              <a:sym typeface="Times New Roman"/>
            </a:endParaRPr>
          </a:p>
          <a:p>
            <a:pPr indent="0" lvl="0" marL="0" rtl="0" algn="l">
              <a:spcBef>
                <a:spcPts val="0"/>
              </a:spcBef>
              <a:spcAft>
                <a:spcPts val="0"/>
              </a:spcAft>
              <a:buNone/>
            </a:pPr>
            <a:r>
              <a:t/>
            </a:r>
            <a:endParaRPr sz="2200" u="sng">
              <a:solidFill>
                <a:schemeClr val="dk1"/>
              </a:solidFill>
              <a:latin typeface="Times New Roman"/>
              <a:ea typeface="Times New Roman"/>
              <a:cs typeface="Times New Roman"/>
              <a:sym typeface="Times New Roman"/>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40"/>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342" name="Google Shape;342;p40"/>
          <p:cNvSpPr txBox="1"/>
          <p:nvPr>
            <p:ph idx="1" type="body"/>
          </p:nvPr>
        </p:nvSpPr>
        <p:spPr>
          <a:xfrm>
            <a:off x="167850" y="1334900"/>
            <a:ext cx="8808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Procedure</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7. Simulate deformation caused by temperature change.</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4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343" name="Google Shape;343;p40"/>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344" name="Google Shape;344;p40" title="Simulation.png"/>
          <p:cNvPicPr preferRelativeResize="0"/>
          <p:nvPr/>
        </p:nvPicPr>
        <p:blipFill>
          <a:blip r:embed="rId3">
            <a:alphaModFix/>
          </a:blip>
          <a:stretch>
            <a:fillRect/>
          </a:stretch>
        </p:blipFill>
        <p:spPr>
          <a:xfrm>
            <a:off x="556622" y="2290635"/>
            <a:ext cx="7067197" cy="3823238"/>
          </a:xfrm>
          <a:prstGeom prst="rect">
            <a:avLst/>
          </a:prstGeom>
          <a:noFill/>
          <a:ln>
            <a:noFill/>
          </a:ln>
        </p:spPr>
      </p:pic>
      <p:sp>
        <p:nvSpPr>
          <p:cNvPr id="345" name="Google Shape;345;p40"/>
          <p:cNvSpPr txBox="1"/>
          <p:nvPr/>
        </p:nvSpPr>
        <p:spPr>
          <a:xfrm>
            <a:off x="2272375" y="2364200"/>
            <a:ext cx="3635700" cy="1355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u="sng">
                <a:solidFill>
                  <a:schemeClr val="lt1"/>
                </a:solidFill>
                <a:latin typeface="Times New Roman"/>
                <a:ea typeface="Times New Roman"/>
                <a:cs typeface="Times New Roman"/>
                <a:sym typeface="Times New Roman"/>
              </a:rPr>
              <a:t>High Temperature</a:t>
            </a:r>
            <a:endParaRPr sz="2000" u="sng">
              <a:solidFill>
                <a:schemeClr val="lt1"/>
              </a:solidFill>
              <a:latin typeface="Times New Roman"/>
              <a:ea typeface="Times New Roman"/>
              <a:cs typeface="Times New Roman"/>
              <a:sym typeface="Times New Roman"/>
            </a:endParaRPr>
          </a:p>
          <a:p>
            <a:pPr indent="0" lvl="0" marL="0" rtl="0" algn="ctr">
              <a:spcBef>
                <a:spcPts val="0"/>
              </a:spcBef>
              <a:spcAft>
                <a:spcPts val="0"/>
              </a:spcAft>
              <a:buNone/>
            </a:pPr>
            <a:r>
              <a:rPr lang="en-US" sz="2000">
                <a:solidFill>
                  <a:schemeClr val="lt1"/>
                </a:solidFill>
                <a:latin typeface="Times New Roman"/>
                <a:ea typeface="Times New Roman"/>
                <a:cs typeface="Times New Roman"/>
                <a:sym typeface="Times New Roman"/>
              </a:rPr>
              <a:t>300 °F</a:t>
            </a:r>
            <a:endParaRPr sz="2000">
              <a:solidFill>
                <a:schemeClr val="lt1"/>
              </a:solidFill>
              <a:latin typeface="Times New Roman"/>
              <a:ea typeface="Times New Roman"/>
              <a:cs typeface="Times New Roman"/>
              <a:sym typeface="Times New Roman"/>
            </a:endParaRPr>
          </a:p>
          <a:p>
            <a:pPr indent="0" lvl="0" marL="0" rtl="0" algn="l">
              <a:spcBef>
                <a:spcPts val="0"/>
              </a:spcBef>
              <a:spcAft>
                <a:spcPts val="0"/>
              </a:spcAft>
              <a:buNone/>
            </a:pPr>
            <a:r>
              <a:t/>
            </a:r>
            <a:endParaRPr sz="2200" u="sng">
              <a:solidFill>
                <a:schemeClr val="dk1"/>
              </a:solidFill>
              <a:latin typeface="Times New Roman"/>
              <a:ea typeface="Times New Roman"/>
              <a:cs typeface="Times New Roman"/>
              <a:sym typeface="Times New Roman"/>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1"/>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352" name="Google Shape;352;p41"/>
          <p:cNvSpPr txBox="1"/>
          <p:nvPr>
            <p:ph idx="1" type="body"/>
          </p:nvPr>
        </p:nvSpPr>
        <p:spPr>
          <a:xfrm>
            <a:off x="234600" y="1334900"/>
            <a:ext cx="8808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Procedure</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8. Analyze results to verify data is within acceptable constraints.</a:t>
            </a:r>
            <a:endParaRPr sz="22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353" name="Google Shape;353;p41"/>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graphicFrame>
        <p:nvGraphicFramePr>
          <p:cNvPr id="354" name="Google Shape;354;p41"/>
          <p:cNvGraphicFramePr/>
          <p:nvPr/>
        </p:nvGraphicFramePr>
        <p:xfrm>
          <a:off x="952500" y="2855125"/>
          <a:ext cx="3000000" cy="3000000"/>
        </p:xfrm>
        <a:graphic>
          <a:graphicData uri="http://schemas.openxmlformats.org/drawingml/2006/table">
            <a:tbl>
              <a:tblPr>
                <a:noFill/>
                <a:tableStyleId>{A08DBD44-1207-466E-B771-C67488F15237}</a:tableStyleId>
              </a:tblPr>
              <a:tblGrid>
                <a:gridCol w="3619500"/>
                <a:gridCol w="3619500"/>
              </a:tblGrid>
              <a:tr h="381000">
                <a:tc>
                  <a:txBody>
                    <a:bodyPr/>
                    <a:lstStyle/>
                    <a:p>
                      <a:pPr indent="0" lvl="0" marL="0" rtl="0" algn="l">
                        <a:spcBef>
                          <a:spcPts val="0"/>
                        </a:spcBef>
                        <a:spcAft>
                          <a:spcPts val="0"/>
                        </a:spcAft>
                        <a:buNone/>
                      </a:pPr>
                      <a:r>
                        <a:rPr b="1" lang="en-US">
                          <a:latin typeface="Times New Roman"/>
                          <a:ea typeface="Times New Roman"/>
                          <a:cs typeface="Times New Roman"/>
                          <a:sym typeface="Times New Roman"/>
                        </a:rPr>
                        <a:t>Parameter </a:t>
                      </a:r>
                      <a:endParaRPr b="1">
                        <a:latin typeface="Times New Roman"/>
                        <a:ea typeface="Times New Roman"/>
                        <a:cs typeface="Times New Roman"/>
                        <a:sym typeface="Times New Roman"/>
                      </a:endParaRPr>
                    </a:p>
                  </a:txBody>
                  <a:tcPr marT="91425" marB="91425" marR="91425" marL="914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a:latin typeface="Times New Roman"/>
                          <a:ea typeface="Times New Roman"/>
                          <a:cs typeface="Times New Roman"/>
                          <a:sym typeface="Times New Roman"/>
                        </a:rPr>
                        <a:t>Result</a:t>
                      </a:r>
                      <a:endParaRPr b="1">
                        <a:latin typeface="Times New Roman"/>
                        <a:ea typeface="Times New Roman"/>
                        <a:cs typeface="Times New Roman"/>
                        <a:sym typeface="Times New Roman"/>
                      </a:endParaRPr>
                    </a:p>
                  </a:txBody>
                  <a:tcPr marT="91425" marB="91425" marR="91425" marL="914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chemeClr val="lt1"/>
                    </a:solidFill>
                  </a:tcPr>
                </a:tc>
              </a:tr>
              <a:tr h="381000">
                <a:tc>
                  <a:txBody>
                    <a:bodyPr/>
                    <a:lstStyle/>
                    <a:p>
                      <a:pPr indent="0" lvl="0" marL="0" rtl="0" algn="l">
                        <a:spcBef>
                          <a:spcPts val="0"/>
                        </a:spcBef>
                        <a:spcAft>
                          <a:spcPts val="0"/>
                        </a:spcAft>
                        <a:buNone/>
                      </a:pPr>
                      <a:r>
                        <a:rPr b="1" lang="en-US">
                          <a:latin typeface="Times New Roman"/>
                          <a:ea typeface="Times New Roman"/>
                          <a:cs typeface="Times New Roman"/>
                          <a:sym typeface="Times New Roman"/>
                        </a:rPr>
                        <a:t>Cold - ΔT</a:t>
                      </a:r>
                      <a:endParaRPr b="1">
                        <a:latin typeface="Times New Roman"/>
                        <a:ea typeface="Times New Roman"/>
                        <a:cs typeface="Times New Roman"/>
                        <a:sym typeface="Times New Roman"/>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9C3FF"/>
                    </a:solidFill>
                  </a:tcPr>
                </a:tc>
                <a:tc>
                  <a:txBody>
                    <a:bodyPr/>
                    <a:lstStyle/>
                    <a:p>
                      <a:pPr indent="0" lvl="0" marL="0" rtl="0" algn="l">
                        <a:spcBef>
                          <a:spcPts val="0"/>
                        </a:spcBef>
                        <a:spcAft>
                          <a:spcPts val="0"/>
                        </a:spcAft>
                        <a:buNone/>
                      </a:pPr>
                      <a:r>
                        <a:rPr b="1" lang="en-US">
                          <a:latin typeface="Times New Roman"/>
                          <a:ea typeface="Times New Roman"/>
                          <a:cs typeface="Times New Roman"/>
                          <a:sym typeface="Times New Roman"/>
                        </a:rPr>
                        <a:t>-0.05141 °F</a:t>
                      </a:r>
                      <a:endParaRPr b="1">
                        <a:latin typeface="Times New Roman"/>
                        <a:ea typeface="Times New Roman"/>
                        <a:cs typeface="Times New Roman"/>
                        <a:sym typeface="Times New Roman"/>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9C3FF"/>
                    </a:solidFill>
                  </a:tcPr>
                </a:tc>
              </a:tr>
              <a:tr h="381000">
                <a:tc>
                  <a:txBody>
                    <a:bodyPr/>
                    <a:lstStyle/>
                    <a:p>
                      <a:pPr indent="0" lvl="0" marL="0" rtl="0" algn="l">
                        <a:spcBef>
                          <a:spcPts val="0"/>
                        </a:spcBef>
                        <a:spcAft>
                          <a:spcPts val="0"/>
                        </a:spcAft>
                        <a:buNone/>
                      </a:pPr>
                      <a:r>
                        <a:rPr b="1" lang="en-US">
                          <a:latin typeface="Times New Roman"/>
                          <a:ea typeface="Times New Roman"/>
                          <a:cs typeface="Times New Roman"/>
                          <a:sym typeface="Times New Roman"/>
                        </a:rPr>
                        <a:t>Cold - Deformation </a:t>
                      </a:r>
                      <a:endParaRPr b="1">
                        <a:latin typeface="Times New Roman"/>
                        <a:ea typeface="Times New Roman"/>
                        <a:cs typeface="Times New Roman"/>
                        <a:sym typeface="Times New Roman"/>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9C3FF"/>
                    </a:solidFill>
                  </a:tcPr>
                </a:tc>
                <a:tc>
                  <a:txBody>
                    <a:bodyPr/>
                    <a:lstStyle/>
                    <a:p>
                      <a:pPr indent="0" lvl="0" marL="0" rtl="0" algn="l">
                        <a:spcBef>
                          <a:spcPts val="0"/>
                        </a:spcBef>
                        <a:spcAft>
                          <a:spcPts val="0"/>
                        </a:spcAft>
                        <a:buNone/>
                      </a:pPr>
                      <a:r>
                        <a:rPr b="1" lang="en-US">
                          <a:latin typeface="Times New Roman"/>
                          <a:ea typeface="Times New Roman"/>
                          <a:cs typeface="Times New Roman"/>
                          <a:sym typeface="Times New Roman"/>
                        </a:rPr>
                        <a:t>9.2599e-5 ft</a:t>
                      </a:r>
                      <a:endParaRPr b="1">
                        <a:latin typeface="Times New Roman"/>
                        <a:ea typeface="Times New Roman"/>
                        <a:cs typeface="Times New Roman"/>
                        <a:sym typeface="Times New Roman"/>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99C3FF"/>
                    </a:solidFill>
                  </a:tcPr>
                </a:tc>
              </a:tr>
              <a:tr h="381000">
                <a:tc>
                  <a:txBody>
                    <a:bodyPr/>
                    <a:lstStyle/>
                    <a:p>
                      <a:pPr indent="0" lvl="0" marL="0" rtl="0" algn="l">
                        <a:spcBef>
                          <a:spcPts val="0"/>
                        </a:spcBef>
                        <a:spcAft>
                          <a:spcPts val="0"/>
                        </a:spcAft>
                        <a:buClr>
                          <a:schemeClr val="dk1"/>
                        </a:buClr>
                        <a:buSzPts val="1100"/>
                        <a:buFont typeface="Arial"/>
                        <a:buNone/>
                      </a:pPr>
                      <a:r>
                        <a:rPr b="1" lang="en-US">
                          <a:solidFill>
                            <a:schemeClr val="dk1"/>
                          </a:solidFill>
                          <a:latin typeface="Times New Roman"/>
                          <a:ea typeface="Times New Roman"/>
                          <a:cs typeface="Times New Roman"/>
                          <a:sym typeface="Times New Roman"/>
                        </a:rPr>
                        <a:t>Hot - ΔT</a:t>
                      </a:r>
                      <a:endParaRPr b="1">
                        <a:latin typeface="Times New Roman"/>
                        <a:ea typeface="Times New Roman"/>
                        <a:cs typeface="Times New Roman"/>
                        <a:sym typeface="Times New Roman"/>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EA9999"/>
                    </a:solidFill>
                  </a:tcPr>
                </a:tc>
                <a:tc>
                  <a:txBody>
                    <a:bodyPr/>
                    <a:lstStyle/>
                    <a:p>
                      <a:pPr indent="0" lvl="0" marL="0" rtl="0" algn="l">
                        <a:spcBef>
                          <a:spcPts val="0"/>
                        </a:spcBef>
                        <a:spcAft>
                          <a:spcPts val="0"/>
                        </a:spcAft>
                        <a:buClr>
                          <a:schemeClr val="dk1"/>
                        </a:buClr>
                        <a:buSzPts val="1100"/>
                        <a:buFont typeface="Arial"/>
                        <a:buNone/>
                      </a:pPr>
                      <a:r>
                        <a:rPr b="1" lang="en-US">
                          <a:solidFill>
                            <a:schemeClr val="dk1"/>
                          </a:solidFill>
                          <a:latin typeface="Times New Roman"/>
                          <a:ea typeface="Times New Roman"/>
                          <a:cs typeface="Times New Roman"/>
                          <a:sym typeface="Times New Roman"/>
                        </a:rPr>
                        <a:t>0.98181 °F</a:t>
                      </a:r>
                      <a:endParaRPr b="1">
                        <a:latin typeface="Times New Roman"/>
                        <a:ea typeface="Times New Roman"/>
                        <a:cs typeface="Times New Roman"/>
                        <a:sym typeface="Times New Roman"/>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EA9999"/>
                    </a:solidFill>
                  </a:tcPr>
                </a:tc>
              </a:tr>
              <a:tr h="381000">
                <a:tc>
                  <a:txBody>
                    <a:bodyPr/>
                    <a:lstStyle/>
                    <a:p>
                      <a:pPr indent="0" lvl="0" marL="0" rtl="0" algn="l">
                        <a:spcBef>
                          <a:spcPts val="0"/>
                        </a:spcBef>
                        <a:spcAft>
                          <a:spcPts val="0"/>
                        </a:spcAft>
                        <a:buNone/>
                      </a:pPr>
                      <a:r>
                        <a:rPr b="1" lang="en-US">
                          <a:solidFill>
                            <a:schemeClr val="dk1"/>
                          </a:solidFill>
                          <a:latin typeface="Times New Roman"/>
                          <a:ea typeface="Times New Roman"/>
                          <a:cs typeface="Times New Roman"/>
                          <a:sym typeface="Times New Roman"/>
                        </a:rPr>
                        <a:t>Hot - Deformation </a:t>
                      </a:r>
                      <a:endParaRPr b="1">
                        <a:solidFill>
                          <a:schemeClr val="dk1"/>
                        </a:solidFill>
                        <a:latin typeface="Times New Roman"/>
                        <a:ea typeface="Times New Roman"/>
                        <a:cs typeface="Times New Roman"/>
                        <a:sym typeface="Times New Roman"/>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EA9999"/>
                    </a:solidFill>
                  </a:tcPr>
                </a:tc>
                <a:tc>
                  <a:txBody>
                    <a:bodyPr/>
                    <a:lstStyle/>
                    <a:p>
                      <a:pPr indent="0" lvl="0" marL="0" rtl="0" algn="l">
                        <a:spcBef>
                          <a:spcPts val="0"/>
                        </a:spcBef>
                        <a:spcAft>
                          <a:spcPts val="0"/>
                        </a:spcAft>
                        <a:buNone/>
                      </a:pPr>
                      <a:r>
                        <a:rPr b="1" lang="en-US">
                          <a:latin typeface="Times New Roman"/>
                          <a:ea typeface="Times New Roman"/>
                          <a:cs typeface="Times New Roman"/>
                          <a:sym typeface="Times New Roman"/>
                        </a:rPr>
                        <a:t>9.2434e-5 ft</a:t>
                      </a:r>
                      <a:endParaRPr b="1">
                        <a:latin typeface="Times New Roman"/>
                        <a:ea typeface="Times New Roman"/>
                        <a:cs typeface="Times New Roman"/>
                        <a:sym typeface="Times New Roman"/>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EA9999"/>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15"/>
          <p:cNvSpPr/>
          <p:nvPr/>
        </p:nvSpPr>
        <p:spPr>
          <a:xfrm>
            <a:off x="7687350" y="5087675"/>
            <a:ext cx="1626900" cy="1260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4" name="Google Shape;114;p15"/>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2910">
              <a:latin typeface="Times New Roman"/>
              <a:ea typeface="Times New Roman"/>
              <a:cs typeface="Times New Roman"/>
              <a:sym typeface="Times New Roman"/>
            </a:endParaRPr>
          </a:p>
        </p:txBody>
      </p:sp>
      <p:sp>
        <p:nvSpPr>
          <p:cNvPr id="115" name="Google Shape;115;p15"/>
          <p:cNvSpPr txBox="1"/>
          <p:nvPr>
            <p:ph idx="1" type="body"/>
          </p:nvPr>
        </p:nvSpPr>
        <p:spPr>
          <a:xfrm>
            <a:off x="167850" y="1334900"/>
            <a:ext cx="8808300" cy="4913700"/>
          </a:xfrm>
          <a:prstGeom prst="rect">
            <a:avLst/>
          </a:prstGeom>
        </p:spPr>
        <p:txBody>
          <a:bodyPr anchorCtr="0" anchor="t" bIns="45700" lIns="91425" spcFirstLastPara="1" rIns="91425" wrap="square" tIns="45700">
            <a:normAutofit fontScale="40000" lnSpcReduction="10000"/>
          </a:bodyPr>
          <a:lstStyle/>
          <a:p>
            <a:pPr indent="0" lvl="0" marL="0" rtl="0" algn="l">
              <a:lnSpc>
                <a:spcPct val="100000"/>
              </a:lnSpc>
              <a:spcBef>
                <a:spcPts val="1000"/>
              </a:spcBef>
              <a:spcAft>
                <a:spcPts val="0"/>
              </a:spcAft>
              <a:buNone/>
            </a:pPr>
            <a:r>
              <a:rPr b="1" lang="en-US" sz="4600">
                <a:latin typeface="Times New Roman"/>
                <a:ea typeface="Times New Roman"/>
                <a:cs typeface="Times New Roman"/>
                <a:sym typeface="Times New Roman"/>
              </a:rPr>
              <a:t>Purpose</a:t>
            </a:r>
            <a:endParaRPr b="1" sz="46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4600">
                <a:latin typeface="Times New Roman"/>
                <a:ea typeface="Times New Roman"/>
                <a:cs typeface="Times New Roman"/>
                <a:sym typeface="Times New Roman"/>
              </a:rPr>
              <a:t>This test evaluates the structural integrity of the manufactured REHT chassis and attached rocker-bogie interface under expected payload loading conditions. The objective is to verify that the chassis assembly can support the anticipated operational payload without permanent deformation, structural failure, or loss of mechanical functionality.</a:t>
            </a:r>
            <a:endParaRPr sz="46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46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b="1" lang="en-US" sz="4600">
                <a:latin typeface="Times New Roman"/>
                <a:ea typeface="Times New Roman"/>
                <a:cs typeface="Times New Roman"/>
                <a:sym typeface="Times New Roman"/>
              </a:rPr>
              <a:t>Subsystem/CPE Overview</a:t>
            </a:r>
            <a:endParaRPr b="1" sz="46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4600">
                <a:latin typeface="Times New Roman"/>
                <a:ea typeface="Times New Roman"/>
                <a:cs typeface="Times New Roman"/>
                <a:sym typeface="Times New Roman"/>
              </a:rPr>
              <a:t>This analysis focuses on the REHT chassis, which serves as the primary structural subsystem supporting onboard components and maintaining mechanical integrity under lunar environmental conditions.</a:t>
            </a:r>
            <a:endParaRPr sz="46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b="1" sz="46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b="1" lang="en-US" sz="4600">
                <a:latin typeface="Times New Roman"/>
                <a:ea typeface="Times New Roman"/>
                <a:cs typeface="Times New Roman"/>
                <a:sym typeface="Times New Roman"/>
              </a:rPr>
              <a:t>Driving Functional/Design Requirement</a:t>
            </a:r>
            <a:endParaRPr b="1" sz="4600">
              <a:latin typeface="Times New Roman"/>
              <a:ea typeface="Times New Roman"/>
              <a:cs typeface="Times New Roman"/>
              <a:sym typeface="Times New Roman"/>
            </a:endParaRPr>
          </a:p>
          <a:p>
            <a:pPr indent="0" lvl="0" marL="0" rtl="0" algn="l">
              <a:spcBef>
                <a:spcPts val="1000"/>
              </a:spcBef>
              <a:spcAft>
                <a:spcPts val="0"/>
              </a:spcAft>
              <a:buNone/>
            </a:pPr>
            <a:r>
              <a:rPr lang="en-US" sz="4600" u="sng">
                <a:latin typeface="Times New Roman"/>
                <a:ea typeface="Times New Roman"/>
                <a:cs typeface="Times New Roman"/>
                <a:sym typeface="Times New Roman"/>
              </a:rPr>
              <a:t>DR.2.3:</a:t>
            </a:r>
            <a:r>
              <a:rPr lang="en-US" sz="4600">
                <a:latin typeface="Times New Roman"/>
                <a:ea typeface="Times New Roman"/>
                <a:cs typeface="Times New Roman"/>
                <a:sym typeface="Times New Roman"/>
              </a:rPr>
              <a:t> </a:t>
            </a:r>
            <a:r>
              <a:rPr lang="en-US" sz="4600">
                <a:latin typeface="Times New Roman"/>
                <a:ea typeface="Times New Roman"/>
                <a:cs typeface="Times New Roman"/>
                <a:sym typeface="Times New Roman"/>
              </a:rPr>
              <a:t>The chassis shall structurally support the full operational payload mass without permanent deformation or structural failure.</a:t>
            </a:r>
            <a:endParaRPr sz="46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116" name="Google Shape;116;p15"/>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42"/>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361" name="Google Shape;361;p42"/>
          <p:cNvSpPr txBox="1"/>
          <p:nvPr>
            <p:ph idx="1" type="body"/>
          </p:nvPr>
        </p:nvSpPr>
        <p:spPr>
          <a:xfrm>
            <a:off x="234600" y="1334900"/>
            <a:ext cx="8808300" cy="4913700"/>
          </a:xfrm>
          <a:prstGeom prst="rect">
            <a:avLst/>
          </a:prstGeom>
        </p:spPr>
        <p:txBody>
          <a:bodyPr anchorCtr="0" anchor="t" bIns="45700" lIns="91425" spcFirstLastPara="1" rIns="91425" wrap="square" tIns="45700">
            <a:normAutofit lnSpcReduction="10000"/>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Statistical Analysis</a:t>
            </a:r>
            <a:endParaRPr b="1"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Deformation Metric</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 Where: </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	δ = Maximum Thermal Displacement</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	L = Characteristic Chassis Length (2 in = 0.16667 ft)</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200">
              <a:latin typeface="Times New Roman"/>
              <a:ea typeface="Times New Roman"/>
              <a:cs typeface="Times New Roman"/>
              <a:sym typeface="Times New Roman"/>
            </a:endParaRPr>
          </a:p>
          <a:p>
            <a:pPr indent="0" lvl="0" marL="0" rtl="0" algn="l">
              <a:lnSpc>
                <a:spcPct val="100000"/>
              </a:lnSpc>
              <a:spcBef>
                <a:spcPts val="1000"/>
              </a:spcBef>
              <a:spcAft>
                <a:spcPts val="1000"/>
              </a:spcAft>
              <a:buNone/>
            </a:pPr>
            <a:r>
              <a:rPr lang="en-US" sz="2200">
                <a:latin typeface="Times New Roman"/>
                <a:ea typeface="Times New Roman"/>
                <a:cs typeface="Times New Roman"/>
                <a:sym typeface="Times New Roman"/>
              </a:rPr>
              <a:t>This metric normalizes displacement by chassis size to allow direct comparison against rover structural deformation limits.</a:t>
            </a:r>
            <a:endParaRPr sz="2400">
              <a:latin typeface="Times New Roman"/>
              <a:ea typeface="Times New Roman"/>
              <a:cs typeface="Times New Roman"/>
              <a:sym typeface="Times New Roman"/>
            </a:endParaRPr>
          </a:p>
        </p:txBody>
      </p:sp>
      <p:sp>
        <p:nvSpPr>
          <p:cNvPr id="362" name="Google Shape;362;p42"/>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363" name="Google Shape;363;p42" title="deformation eqn.jpg"/>
          <p:cNvPicPr preferRelativeResize="0"/>
          <p:nvPr/>
        </p:nvPicPr>
        <p:blipFill>
          <a:blip r:embed="rId3">
            <a:alphaModFix/>
          </a:blip>
          <a:stretch>
            <a:fillRect/>
          </a:stretch>
        </p:blipFill>
        <p:spPr>
          <a:xfrm>
            <a:off x="2607475" y="2363842"/>
            <a:ext cx="3929050" cy="1078558"/>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43"/>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370" name="Google Shape;370;p43"/>
          <p:cNvSpPr txBox="1"/>
          <p:nvPr>
            <p:ph idx="1" type="body"/>
          </p:nvPr>
        </p:nvSpPr>
        <p:spPr>
          <a:xfrm>
            <a:off x="234600" y="1334900"/>
            <a:ext cx="8808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Statistical Analysis</a:t>
            </a:r>
            <a:endParaRPr b="1"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Cold Temperature </a:t>
            </a:r>
            <a:endParaRPr sz="2200">
              <a:latin typeface="Times New Roman"/>
              <a:ea typeface="Times New Roman"/>
              <a:cs typeface="Times New Roman"/>
              <a:sym typeface="Times New Roman"/>
            </a:endParaRPr>
          </a:p>
          <a:p>
            <a:pPr indent="0" lvl="0" marL="0" rtl="0" algn="l">
              <a:lnSpc>
                <a:spcPct val="100000"/>
              </a:lnSpc>
              <a:spcBef>
                <a:spcPts val="1000"/>
              </a:spcBef>
              <a:spcAft>
                <a:spcPts val="1000"/>
              </a:spcAft>
              <a:buNone/>
            </a:pPr>
            <a:r>
              <a:t/>
            </a:r>
            <a:endParaRPr sz="2400">
              <a:latin typeface="Times New Roman"/>
              <a:ea typeface="Times New Roman"/>
              <a:cs typeface="Times New Roman"/>
              <a:sym typeface="Times New Roman"/>
            </a:endParaRPr>
          </a:p>
        </p:txBody>
      </p:sp>
      <p:sp>
        <p:nvSpPr>
          <p:cNvPr id="371" name="Google Shape;371;p43"/>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372" name="Google Shape;372;p43" title="deformationCold.jpg"/>
          <p:cNvPicPr preferRelativeResize="0"/>
          <p:nvPr/>
        </p:nvPicPr>
        <p:blipFill>
          <a:blip r:embed="rId3">
            <a:alphaModFix/>
          </a:blip>
          <a:stretch>
            <a:fillRect/>
          </a:stretch>
        </p:blipFill>
        <p:spPr>
          <a:xfrm>
            <a:off x="611725" y="2402236"/>
            <a:ext cx="7920551" cy="256927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44"/>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379" name="Google Shape;379;p44"/>
          <p:cNvSpPr txBox="1"/>
          <p:nvPr>
            <p:ph idx="1" type="body"/>
          </p:nvPr>
        </p:nvSpPr>
        <p:spPr>
          <a:xfrm>
            <a:off x="234600" y="1388775"/>
            <a:ext cx="8808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Statistical Analysis</a:t>
            </a:r>
            <a:endParaRPr b="1"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Hot </a:t>
            </a:r>
            <a:r>
              <a:rPr lang="en-US" sz="2200">
                <a:latin typeface="Times New Roman"/>
                <a:ea typeface="Times New Roman"/>
                <a:cs typeface="Times New Roman"/>
                <a:sym typeface="Times New Roman"/>
              </a:rPr>
              <a:t>Temperature </a:t>
            </a:r>
            <a:endParaRPr sz="2200">
              <a:latin typeface="Times New Roman"/>
              <a:ea typeface="Times New Roman"/>
              <a:cs typeface="Times New Roman"/>
              <a:sym typeface="Times New Roman"/>
            </a:endParaRPr>
          </a:p>
          <a:p>
            <a:pPr indent="0" lvl="0" marL="0" rtl="0" algn="l">
              <a:lnSpc>
                <a:spcPct val="100000"/>
              </a:lnSpc>
              <a:spcBef>
                <a:spcPts val="1000"/>
              </a:spcBef>
              <a:spcAft>
                <a:spcPts val="1000"/>
              </a:spcAft>
              <a:buNone/>
            </a:pPr>
            <a:r>
              <a:t/>
            </a:r>
            <a:endParaRPr sz="2400">
              <a:latin typeface="Times New Roman"/>
              <a:ea typeface="Times New Roman"/>
              <a:cs typeface="Times New Roman"/>
              <a:sym typeface="Times New Roman"/>
            </a:endParaRPr>
          </a:p>
        </p:txBody>
      </p:sp>
      <p:sp>
        <p:nvSpPr>
          <p:cNvPr id="380" name="Google Shape;380;p44"/>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381" name="Google Shape;381;p44" title="deformationHot.jpg"/>
          <p:cNvPicPr preferRelativeResize="0"/>
          <p:nvPr/>
        </p:nvPicPr>
        <p:blipFill>
          <a:blip r:embed="rId3">
            <a:alphaModFix/>
          </a:blip>
          <a:stretch>
            <a:fillRect/>
          </a:stretch>
        </p:blipFill>
        <p:spPr>
          <a:xfrm>
            <a:off x="679975" y="2413450"/>
            <a:ext cx="7784049" cy="25026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45"/>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388" name="Google Shape;388;p45"/>
          <p:cNvSpPr txBox="1"/>
          <p:nvPr>
            <p:ph idx="1" type="body"/>
          </p:nvPr>
        </p:nvSpPr>
        <p:spPr>
          <a:xfrm>
            <a:off x="167850" y="1334900"/>
            <a:ext cx="8808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Statistical Analysis</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US" sz="2200">
                <a:latin typeface="Times New Roman"/>
                <a:ea typeface="Times New Roman"/>
                <a:cs typeface="Times New Roman"/>
                <a:sym typeface="Times New Roman"/>
              </a:rPr>
              <a:t>The maximum deformation of 0.056% is significantly below common rover structural limits of 0.1–0.3%, indicating that the chassis remains fully elastic. This means the REHT structure can expand and contract under lunar temperature extremes without permanent distortion, maintaining alignment and structural integrity.</a:t>
            </a:r>
            <a:endParaRPr sz="2200">
              <a:latin typeface="Times New Roman"/>
              <a:ea typeface="Times New Roman"/>
              <a:cs typeface="Times New Roman"/>
              <a:sym typeface="Times New Roman"/>
            </a:endParaRPr>
          </a:p>
          <a:p>
            <a:pPr indent="0" lvl="0" marL="0" rtl="0" algn="l">
              <a:lnSpc>
                <a:spcPct val="100000"/>
              </a:lnSpc>
              <a:spcBef>
                <a:spcPts val="1000"/>
              </a:spcBef>
              <a:spcAft>
                <a:spcPts val="1000"/>
              </a:spcAft>
              <a:buNone/>
            </a:pPr>
            <a:r>
              <a:t/>
            </a:r>
            <a:endParaRPr sz="2400">
              <a:latin typeface="Times New Roman"/>
              <a:ea typeface="Times New Roman"/>
              <a:cs typeface="Times New Roman"/>
              <a:sym typeface="Times New Roman"/>
            </a:endParaRPr>
          </a:p>
        </p:txBody>
      </p:sp>
      <p:sp>
        <p:nvSpPr>
          <p:cNvPr id="389" name="Google Shape;389;p45"/>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graphicFrame>
        <p:nvGraphicFramePr>
          <p:cNvPr id="390" name="Google Shape;390;p45"/>
          <p:cNvGraphicFramePr/>
          <p:nvPr/>
        </p:nvGraphicFramePr>
        <p:xfrm>
          <a:off x="952500" y="1881150"/>
          <a:ext cx="3000000" cy="3000000"/>
        </p:xfrm>
        <a:graphic>
          <a:graphicData uri="http://schemas.openxmlformats.org/drawingml/2006/table">
            <a:tbl>
              <a:tblPr>
                <a:noFill/>
                <a:tableStyleId>{A08DBD44-1207-466E-B771-C67488F15237}</a:tableStyleId>
              </a:tblPr>
              <a:tblGrid>
                <a:gridCol w="3619500"/>
                <a:gridCol w="3619500"/>
              </a:tblGrid>
              <a:tr h="158075">
                <a:tc>
                  <a:txBody>
                    <a:bodyPr/>
                    <a:lstStyle/>
                    <a:p>
                      <a:pPr indent="0" lvl="0" marL="0" rtl="0" algn="l">
                        <a:spcBef>
                          <a:spcPts val="0"/>
                        </a:spcBef>
                        <a:spcAft>
                          <a:spcPts val="0"/>
                        </a:spcAft>
                        <a:buNone/>
                      </a:pPr>
                      <a:r>
                        <a:rPr b="1" lang="en-US">
                          <a:latin typeface="Times New Roman"/>
                          <a:ea typeface="Times New Roman"/>
                          <a:cs typeface="Times New Roman"/>
                          <a:sym typeface="Times New Roman"/>
                        </a:rPr>
                        <a:t>Parameter </a:t>
                      </a:r>
                      <a:endParaRPr b="1">
                        <a:latin typeface="Times New Roman"/>
                        <a:ea typeface="Times New Roman"/>
                        <a:cs typeface="Times New Roman"/>
                        <a:sym typeface="Times New Roman"/>
                      </a:endParaRPr>
                    </a:p>
                  </a:txBody>
                  <a:tcPr marT="91425" marB="91425" marR="91425" marL="914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a:latin typeface="Times New Roman"/>
                          <a:ea typeface="Times New Roman"/>
                          <a:cs typeface="Times New Roman"/>
                          <a:sym typeface="Times New Roman"/>
                        </a:rPr>
                        <a:t>Result</a:t>
                      </a:r>
                      <a:endParaRPr b="1">
                        <a:latin typeface="Times New Roman"/>
                        <a:ea typeface="Times New Roman"/>
                        <a:cs typeface="Times New Roman"/>
                        <a:sym typeface="Times New Roman"/>
                      </a:endParaRPr>
                    </a:p>
                  </a:txBody>
                  <a:tcPr marT="91425" marB="91425" marR="91425" marL="914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chemeClr val="lt1"/>
                    </a:solidFill>
                  </a:tcPr>
                </a:tc>
              </a:tr>
              <a:tr h="381000">
                <a:tc>
                  <a:txBody>
                    <a:bodyPr/>
                    <a:lstStyle/>
                    <a:p>
                      <a:pPr indent="0" lvl="0" marL="0" rtl="0" algn="l">
                        <a:spcBef>
                          <a:spcPts val="0"/>
                        </a:spcBef>
                        <a:spcAft>
                          <a:spcPts val="0"/>
                        </a:spcAft>
                        <a:buNone/>
                      </a:pPr>
                      <a:r>
                        <a:rPr b="1" lang="en-US">
                          <a:latin typeface="Times New Roman"/>
                          <a:ea typeface="Times New Roman"/>
                          <a:cs typeface="Times New Roman"/>
                          <a:sym typeface="Times New Roman"/>
                        </a:rPr>
                        <a:t>Deformation</a:t>
                      </a:r>
                      <a:r>
                        <a:rPr b="1" baseline="-25000" lang="en-US">
                          <a:latin typeface="Times New Roman"/>
                          <a:ea typeface="Times New Roman"/>
                          <a:cs typeface="Times New Roman"/>
                          <a:sym typeface="Times New Roman"/>
                        </a:rPr>
                        <a:t>Cold</a:t>
                      </a:r>
                      <a:endParaRPr b="1" baseline="-25000">
                        <a:latin typeface="Times New Roman"/>
                        <a:ea typeface="Times New Roman"/>
                        <a:cs typeface="Times New Roman"/>
                        <a:sym typeface="Times New Roman"/>
                      </a:endParaRPr>
                    </a:p>
                  </a:txBody>
                  <a:tcPr marT="91425" marB="91425" marR="91425" marL="914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rgbClr val="99C3FF"/>
                    </a:solidFill>
                  </a:tcPr>
                </a:tc>
                <a:tc>
                  <a:txBody>
                    <a:bodyPr/>
                    <a:lstStyle/>
                    <a:p>
                      <a:pPr indent="0" lvl="0" marL="0" rtl="0" algn="l">
                        <a:spcBef>
                          <a:spcPts val="0"/>
                        </a:spcBef>
                        <a:spcAft>
                          <a:spcPts val="0"/>
                        </a:spcAft>
                        <a:buNone/>
                      </a:pPr>
                      <a:r>
                        <a:rPr b="1" lang="en-US">
                          <a:latin typeface="Times New Roman"/>
                          <a:ea typeface="Times New Roman"/>
                          <a:cs typeface="Times New Roman"/>
                          <a:sym typeface="Times New Roman"/>
                        </a:rPr>
                        <a:t>0.0556 %</a:t>
                      </a:r>
                      <a:endParaRPr b="1">
                        <a:latin typeface="Times New Roman"/>
                        <a:ea typeface="Times New Roman"/>
                        <a:cs typeface="Times New Roman"/>
                        <a:sym typeface="Times New Roman"/>
                      </a:endParaRPr>
                    </a:p>
                  </a:txBody>
                  <a:tcPr marT="91425" marB="91425" marR="91425" marL="914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rgbClr val="99C3FF"/>
                    </a:solidFill>
                  </a:tcPr>
                </a:tc>
              </a:tr>
              <a:tr h="381000">
                <a:tc>
                  <a:txBody>
                    <a:bodyPr/>
                    <a:lstStyle/>
                    <a:p>
                      <a:pPr indent="0" lvl="0" marL="0" rtl="0" algn="l">
                        <a:spcBef>
                          <a:spcPts val="0"/>
                        </a:spcBef>
                        <a:spcAft>
                          <a:spcPts val="0"/>
                        </a:spcAft>
                        <a:buClr>
                          <a:schemeClr val="dk1"/>
                        </a:buClr>
                        <a:buSzPts val="1100"/>
                        <a:buFont typeface="Arial"/>
                        <a:buNone/>
                      </a:pPr>
                      <a:r>
                        <a:rPr b="1" lang="en-US">
                          <a:solidFill>
                            <a:schemeClr val="dk1"/>
                          </a:solidFill>
                          <a:latin typeface="Times New Roman"/>
                          <a:ea typeface="Times New Roman"/>
                          <a:cs typeface="Times New Roman"/>
                          <a:sym typeface="Times New Roman"/>
                        </a:rPr>
                        <a:t>Deformation</a:t>
                      </a:r>
                      <a:r>
                        <a:rPr b="1" baseline="-25000" lang="en-US">
                          <a:solidFill>
                            <a:schemeClr val="dk1"/>
                          </a:solidFill>
                          <a:latin typeface="Times New Roman"/>
                          <a:ea typeface="Times New Roman"/>
                          <a:cs typeface="Times New Roman"/>
                          <a:sym typeface="Times New Roman"/>
                        </a:rPr>
                        <a:t>Hot</a:t>
                      </a:r>
                      <a:endParaRPr b="1">
                        <a:latin typeface="Times New Roman"/>
                        <a:ea typeface="Times New Roman"/>
                        <a:cs typeface="Times New Roman"/>
                        <a:sym typeface="Times New Roman"/>
                      </a:endParaRPr>
                    </a:p>
                  </a:txBody>
                  <a:tcPr marT="91425" marB="91425" marR="91425" marL="914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rgbClr val="EA9999"/>
                    </a:solidFill>
                  </a:tcPr>
                </a:tc>
                <a:tc>
                  <a:txBody>
                    <a:bodyPr/>
                    <a:lstStyle/>
                    <a:p>
                      <a:pPr indent="0" lvl="0" marL="0" rtl="0" algn="l">
                        <a:spcBef>
                          <a:spcPts val="0"/>
                        </a:spcBef>
                        <a:spcAft>
                          <a:spcPts val="0"/>
                        </a:spcAft>
                        <a:buNone/>
                      </a:pPr>
                      <a:r>
                        <a:rPr b="1" lang="en-US">
                          <a:solidFill>
                            <a:schemeClr val="dk1"/>
                          </a:solidFill>
                          <a:latin typeface="Times New Roman"/>
                          <a:ea typeface="Times New Roman"/>
                          <a:cs typeface="Times New Roman"/>
                          <a:sym typeface="Times New Roman"/>
                        </a:rPr>
                        <a:t>0.0555 %</a:t>
                      </a:r>
                      <a:endParaRPr b="1">
                        <a:latin typeface="Times New Roman"/>
                        <a:ea typeface="Times New Roman"/>
                        <a:cs typeface="Times New Roman"/>
                        <a:sym typeface="Times New Roman"/>
                      </a:endParaRPr>
                    </a:p>
                  </a:txBody>
                  <a:tcPr marT="91425" marB="91425" marR="91425" marL="914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solidFill>
                      <a:srgbClr val="EA9999"/>
                    </a:solidFill>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46"/>
          <p:cNvSpPr/>
          <p:nvPr/>
        </p:nvSpPr>
        <p:spPr>
          <a:xfrm>
            <a:off x="7802100" y="5154700"/>
            <a:ext cx="1582800" cy="11205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97" name="Google Shape;397;p46"/>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3000">
                <a:latin typeface="Times New Roman"/>
                <a:ea typeface="Times New Roman"/>
                <a:cs typeface="Times New Roman"/>
                <a:sym typeface="Times New Roman"/>
              </a:rPr>
              <a:t>Thermal Cycling Deformation Analysis</a:t>
            </a:r>
            <a:endParaRPr b="1" sz="2910">
              <a:latin typeface="Times New Roman"/>
              <a:ea typeface="Times New Roman"/>
              <a:cs typeface="Times New Roman"/>
              <a:sym typeface="Times New Roman"/>
            </a:endParaRPr>
          </a:p>
        </p:txBody>
      </p:sp>
      <p:sp>
        <p:nvSpPr>
          <p:cNvPr id="398" name="Google Shape;398;p46"/>
          <p:cNvSpPr txBox="1"/>
          <p:nvPr>
            <p:ph idx="1" type="body"/>
          </p:nvPr>
        </p:nvSpPr>
        <p:spPr>
          <a:xfrm>
            <a:off x="167850" y="1334900"/>
            <a:ext cx="8976300" cy="4913700"/>
          </a:xfrm>
          <a:prstGeom prst="rect">
            <a:avLst/>
          </a:prstGeom>
        </p:spPr>
        <p:txBody>
          <a:bodyPr anchorCtr="0" anchor="t" bIns="45700" lIns="91425" spcFirstLastPara="1" rIns="91425" wrap="square" tIns="45700">
            <a:normAutofit lnSpcReduction="10000"/>
          </a:bodyPr>
          <a:lstStyle/>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Criteria Satisfied </a:t>
            </a:r>
            <a:endParaRPr b="1" sz="2200">
              <a:latin typeface="Times New Roman"/>
              <a:ea typeface="Times New Roman"/>
              <a:cs typeface="Times New Roman"/>
              <a:sym typeface="Times New Roman"/>
            </a:endParaRPr>
          </a:p>
          <a:p>
            <a:pPr indent="-368300" lvl="0" marL="457200" rtl="0" algn="l">
              <a:lnSpc>
                <a:spcPct val="100000"/>
              </a:lnSpc>
              <a:spcBef>
                <a:spcPts val="1000"/>
              </a:spcBef>
              <a:spcAft>
                <a:spcPts val="0"/>
              </a:spcAft>
              <a:buSzPts val="2200"/>
              <a:buFont typeface="Times New Roman"/>
              <a:buChar char="•"/>
            </a:pPr>
            <a:r>
              <a:rPr lang="en-US" sz="2200">
                <a:latin typeface="Times New Roman"/>
                <a:ea typeface="Times New Roman"/>
                <a:cs typeface="Times New Roman"/>
                <a:sym typeface="Times New Roman"/>
              </a:rPr>
              <a:t>Maximum deformation remains &lt; 0.1 % of chassis length </a:t>
            </a:r>
            <a:endParaRPr sz="2200">
              <a:latin typeface="Times New Roman"/>
              <a:ea typeface="Times New Roman"/>
              <a:cs typeface="Times New Roman"/>
              <a:sym typeface="Times New Roman"/>
            </a:endParaRPr>
          </a:p>
          <a:p>
            <a:pPr indent="-368300" lvl="0" marL="457200" rtl="0" algn="l">
              <a:lnSpc>
                <a:spcPct val="100000"/>
              </a:lnSpc>
              <a:spcBef>
                <a:spcPts val="0"/>
              </a:spcBef>
              <a:spcAft>
                <a:spcPts val="0"/>
              </a:spcAft>
              <a:buSzPts val="2200"/>
              <a:buFont typeface="Times New Roman"/>
              <a:buChar char="•"/>
            </a:pPr>
            <a:r>
              <a:rPr lang="en-US" sz="2200">
                <a:latin typeface="Times New Roman"/>
                <a:ea typeface="Times New Roman"/>
                <a:cs typeface="Times New Roman"/>
                <a:sym typeface="Times New Roman"/>
              </a:rPr>
              <a:t>Thermal response is fully elastic (no plastic deformation) </a:t>
            </a:r>
            <a:endParaRPr sz="2200">
              <a:latin typeface="Times New Roman"/>
              <a:ea typeface="Times New Roman"/>
              <a:cs typeface="Times New Roman"/>
              <a:sym typeface="Times New Roman"/>
            </a:endParaRPr>
          </a:p>
          <a:p>
            <a:pPr indent="-368300" lvl="0" marL="457200" rtl="0" algn="l">
              <a:lnSpc>
                <a:spcPct val="100000"/>
              </a:lnSpc>
              <a:spcBef>
                <a:spcPts val="0"/>
              </a:spcBef>
              <a:spcAft>
                <a:spcPts val="0"/>
              </a:spcAft>
              <a:buSzPts val="2200"/>
              <a:buFont typeface="Times New Roman"/>
              <a:buChar char="•"/>
            </a:pPr>
            <a:r>
              <a:rPr lang="en-US" sz="2200">
                <a:latin typeface="Times New Roman"/>
                <a:ea typeface="Times New Roman"/>
                <a:cs typeface="Times New Roman"/>
                <a:sym typeface="Times New Roman"/>
              </a:rPr>
              <a:t>No risk to structural alignment or onboard components </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Safety Considerations </a:t>
            </a:r>
            <a:endParaRPr b="1" sz="2200">
              <a:latin typeface="Times New Roman"/>
              <a:ea typeface="Times New Roman"/>
              <a:cs typeface="Times New Roman"/>
              <a:sym typeface="Times New Roman"/>
            </a:endParaRPr>
          </a:p>
          <a:p>
            <a:pPr indent="-368300" lvl="0" marL="457200" rtl="0" algn="l">
              <a:lnSpc>
                <a:spcPct val="100000"/>
              </a:lnSpc>
              <a:spcBef>
                <a:spcPts val="1000"/>
              </a:spcBef>
              <a:spcAft>
                <a:spcPts val="0"/>
              </a:spcAft>
              <a:buSzPts val="2200"/>
              <a:buFont typeface="Times New Roman"/>
              <a:buChar char="•"/>
            </a:pPr>
            <a:r>
              <a:rPr lang="en-US" sz="2200">
                <a:latin typeface="Times New Roman"/>
                <a:ea typeface="Times New Roman"/>
                <a:cs typeface="Times New Roman"/>
                <a:sym typeface="Times New Roman"/>
              </a:rPr>
              <a:t>Extreme temperature simulated within lunar range of -240 °C to 120 °C </a:t>
            </a:r>
            <a:endParaRPr sz="2200">
              <a:latin typeface="Times New Roman"/>
              <a:ea typeface="Times New Roman"/>
              <a:cs typeface="Times New Roman"/>
              <a:sym typeface="Times New Roman"/>
            </a:endParaRPr>
          </a:p>
          <a:p>
            <a:pPr indent="-368300" lvl="0" marL="457200" rtl="0" algn="l">
              <a:lnSpc>
                <a:spcPct val="100000"/>
              </a:lnSpc>
              <a:spcBef>
                <a:spcPts val="0"/>
              </a:spcBef>
              <a:spcAft>
                <a:spcPts val="0"/>
              </a:spcAft>
              <a:buSzPts val="2200"/>
              <a:buFont typeface="Times New Roman"/>
              <a:buChar char="•"/>
            </a:pPr>
            <a:r>
              <a:rPr lang="en-US" sz="2200">
                <a:latin typeface="Times New Roman"/>
                <a:ea typeface="Times New Roman"/>
                <a:cs typeface="Times New Roman"/>
                <a:sym typeface="Times New Roman"/>
              </a:rPr>
              <a:t>Structural integrity maintained with no high-stress points identified </a:t>
            </a:r>
            <a:endParaRPr sz="2200">
              <a:latin typeface="Times New Roman"/>
              <a:ea typeface="Times New Roman"/>
              <a:cs typeface="Times New Roman"/>
              <a:sym typeface="Times New Roman"/>
            </a:endParaRPr>
          </a:p>
          <a:p>
            <a:pPr indent="-368300" lvl="0" marL="457200" rtl="0" algn="l">
              <a:lnSpc>
                <a:spcPct val="100000"/>
              </a:lnSpc>
              <a:spcBef>
                <a:spcPts val="0"/>
              </a:spcBef>
              <a:spcAft>
                <a:spcPts val="0"/>
              </a:spcAft>
              <a:buSzPts val="2200"/>
              <a:buFont typeface="Times New Roman"/>
              <a:buChar char="•"/>
            </a:pPr>
            <a:r>
              <a:rPr lang="en-US" sz="2200">
                <a:latin typeface="Times New Roman"/>
                <a:ea typeface="Times New Roman"/>
                <a:cs typeface="Times New Roman"/>
                <a:sym typeface="Times New Roman"/>
              </a:rPr>
              <a:t>Ensures chassis can safely support payloads during thermal cycling </a:t>
            </a:r>
            <a:endParaRPr sz="2200">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b="1" lang="en-US" sz="2200">
                <a:latin typeface="Times New Roman"/>
                <a:ea typeface="Times New Roman"/>
                <a:cs typeface="Times New Roman"/>
                <a:sym typeface="Times New Roman"/>
              </a:rPr>
              <a:t>Conclusion</a:t>
            </a:r>
            <a:endParaRPr b="1" sz="2200">
              <a:latin typeface="Times New Roman"/>
              <a:ea typeface="Times New Roman"/>
              <a:cs typeface="Times New Roman"/>
              <a:sym typeface="Times New Roman"/>
            </a:endParaRPr>
          </a:p>
          <a:p>
            <a:pPr indent="-368300" lvl="0" marL="457200" rtl="0" algn="l">
              <a:lnSpc>
                <a:spcPct val="100000"/>
              </a:lnSpc>
              <a:spcBef>
                <a:spcPts val="1000"/>
              </a:spcBef>
              <a:spcAft>
                <a:spcPts val="0"/>
              </a:spcAft>
              <a:buSzPts val="2200"/>
              <a:buFont typeface="Times New Roman"/>
              <a:buChar char="•"/>
            </a:pPr>
            <a:r>
              <a:rPr lang="en-US" sz="2200">
                <a:latin typeface="Times New Roman"/>
                <a:ea typeface="Times New Roman"/>
                <a:cs typeface="Times New Roman"/>
                <a:sym typeface="Times New Roman"/>
              </a:rPr>
              <a:t>REHT chassis performs well under simulated lunar thermal extremes </a:t>
            </a:r>
            <a:endParaRPr sz="2200">
              <a:latin typeface="Times New Roman"/>
              <a:ea typeface="Times New Roman"/>
              <a:cs typeface="Times New Roman"/>
              <a:sym typeface="Times New Roman"/>
            </a:endParaRPr>
          </a:p>
          <a:p>
            <a:pPr indent="-368300" lvl="0" marL="457200" rtl="0" algn="l">
              <a:lnSpc>
                <a:spcPct val="100000"/>
              </a:lnSpc>
              <a:spcBef>
                <a:spcPts val="0"/>
              </a:spcBef>
              <a:spcAft>
                <a:spcPts val="0"/>
              </a:spcAft>
              <a:buSzPts val="2200"/>
              <a:buFont typeface="Times New Roman"/>
              <a:buChar char="•"/>
            </a:pPr>
            <a:r>
              <a:rPr lang="en-US" sz="2200">
                <a:latin typeface="Times New Roman"/>
                <a:ea typeface="Times New Roman"/>
                <a:cs typeface="Times New Roman"/>
                <a:sym typeface="Times New Roman"/>
              </a:rPr>
              <a:t>Minimal, recoverable deformation confirms design meets requirements </a:t>
            </a:r>
            <a:endParaRPr sz="2200">
              <a:latin typeface="Times New Roman"/>
              <a:ea typeface="Times New Roman"/>
              <a:cs typeface="Times New Roman"/>
              <a:sym typeface="Times New Roman"/>
            </a:endParaRPr>
          </a:p>
          <a:p>
            <a:pPr indent="-368300" lvl="0" marL="457200" rtl="0" algn="l">
              <a:lnSpc>
                <a:spcPct val="100000"/>
              </a:lnSpc>
              <a:spcBef>
                <a:spcPts val="0"/>
              </a:spcBef>
              <a:spcAft>
                <a:spcPts val="0"/>
              </a:spcAft>
              <a:buSzPts val="2200"/>
              <a:buFont typeface="Times New Roman"/>
              <a:buChar char="•"/>
            </a:pPr>
            <a:r>
              <a:rPr lang="en-US" sz="2200">
                <a:latin typeface="Times New Roman"/>
                <a:ea typeface="Times New Roman"/>
                <a:cs typeface="Times New Roman"/>
                <a:sym typeface="Times New Roman"/>
              </a:rPr>
              <a:t>Thermal cycling analysis supports chassis design for safe operation on the lunar surface</a:t>
            </a:r>
            <a:endParaRPr sz="2200">
              <a:latin typeface="Times New Roman"/>
              <a:ea typeface="Times New Roman"/>
              <a:cs typeface="Times New Roman"/>
              <a:sym typeface="Times New Roman"/>
            </a:endParaRPr>
          </a:p>
        </p:txBody>
      </p:sp>
      <p:sp>
        <p:nvSpPr>
          <p:cNvPr id="399" name="Google Shape;399;p46"/>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16"/>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3000">
              <a:latin typeface="Times New Roman"/>
              <a:ea typeface="Times New Roman"/>
              <a:cs typeface="Times New Roman"/>
              <a:sym typeface="Times New Roman"/>
            </a:endParaRPr>
          </a:p>
        </p:txBody>
      </p:sp>
      <p:sp>
        <p:nvSpPr>
          <p:cNvPr id="123" name="Google Shape;123;p16"/>
          <p:cNvSpPr txBox="1"/>
          <p:nvPr>
            <p:ph idx="1" type="body"/>
          </p:nvPr>
        </p:nvSpPr>
        <p:spPr>
          <a:xfrm>
            <a:off x="167850" y="1334900"/>
            <a:ext cx="8808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0"/>
              </a:spcBef>
              <a:spcAft>
                <a:spcPts val="0"/>
              </a:spcAft>
              <a:buNone/>
            </a:pPr>
            <a:r>
              <a:rPr b="1" lang="en-US" sz="2100">
                <a:latin typeface="Times New Roman"/>
                <a:ea typeface="Times New Roman"/>
                <a:cs typeface="Times New Roman"/>
                <a:sym typeface="Times New Roman"/>
              </a:rPr>
              <a:t>Equipment </a:t>
            </a:r>
            <a:endParaRPr b="1"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2100">
                <a:latin typeface="Times New Roman"/>
                <a:ea typeface="Times New Roman"/>
                <a:cs typeface="Times New Roman"/>
                <a:sym typeface="Times New Roman"/>
              </a:rPr>
              <a:t>Weights and REHT’s chassis and rocker-bogie system</a:t>
            </a:r>
            <a:endParaRPr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7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b="1" lang="en-US" sz="2100">
                <a:latin typeface="Times New Roman"/>
                <a:ea typeface="Times New Roman"/>
                <a:cs typeface="Times New Roman"/>
                <a:sym typeface="Times New Roman"/>
              </a:rPr>
              <a:t>Facilities</a:t>
            </a:r>
            <a:endParaRPr b="1"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2100">
                <a:latin typeface="Times New Roman"/>
                <a:ea typeface="Times New Roman"/>
                <a:cs typeface="Times New Roman"/>
                <a:sym typeface="Times New Roman"/>
              </a:rPr>
              <a:t>Engineering Building III at NC State</a:t>
            </a:r>
            <a:endParaRPr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7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b="1" lang="en-US" sz="2100">
                <a:latin typeface="Times New Roman"/>
                <a:ea typeface="Times New Roman"/>
                <a:cs typeface="Times New Roman"/>
                <a:sym typeface="Times New Roman"/>
              </a:rPr>
              <a:t>Tools</a:t>
            </a:r>
            <a:endParaRPr b="1" sz="21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2100">
                <a:latin typeface="Times New Roman"/>
                <a:ea typeface="Times New Roman"/>
                <a:cs typeface="Times New Roman"/>
                <a:sym typeface="Times New Roman"/>
              </a:rPr>
              <a:t>Fasteners and mounting hardware for rocker-bogie attachment</a:t>
            </a:r>
            <a:endParaRPr sz="2100">
              <a:latin typeface="Times New Roman"/>
              <a:ea typeface="Times New Roman"/>
              <a:cs typeface="Times New Roman"/>
              <a:sym typeface="Times New Roman"/>
            </a:endParaRPr>
          </a:p>
          <a:p>
            <a:pPr indent="0" lvl="0" marL="0" rtl="0" algn="l">
              <a:spcBef>
                <a:spcPts val="1000"/>
              </a:spcBef>
              <a:spcAft>
                <a:spcPts val="0"/>
              </a:spcAft>
              <a:buNone/>
            </a:pPr>
            <a:r>
              <a:t/>
            </a:r>
            <a:endParaRPr sz="2400">
              <a:latin typeface="Times New Roman"/>
              <a:ea typeface="Times New Roman"/>
              <a:cs typeface="Times New Roman"/>
              <a:sym typeface="Times New Roman"/>
            </a:endParaRPr>
          </a:p>
        </p:txBody>
      </p:sp>
      <p:sp>
        <p:nvSpPr>
          <p:cNvPr id="124" name="Google Shape;124;p16"/>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17"/>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3000">
              <a:latin typeface="Times New Roman"/>
              <a:ea typeface="Times New Roman"/>
              <a:cs typeface="Times New Roman"/>
              <a:sym typeface="Times New Roman"/>
            </a:endParaRPr>
          </a:p>
        </p:txBody>
      </p:sp>
      <p:sp>
        <p:nvSpPr>
          <p:cNvPr id="131" name="Google Shape;131;p17"/>
          <p:cNvSpPr txBox="1"/>
          <p:nvPr>
            <p:ph idx="1" type="body"/>
          </p:nvPr>
        </p:nvSpPr>
        <p:spPr>
          <a:xfrm>
            <a:off x="167850" y="1334900"/>
            <a:ext cx="8976300" cy="4913700"/>
          </a:xfrm>
          <a:prstGeom prst="rect">
            <a:avLst/>
          </a:prstGeom>
        </p:spPr>
        <p:txBody>
          <a:bodyPr anchorCtr="0" anchor="t" bIns="45700" lIns="91425" spcFirstLastPara="1" rIns="91425" wrap="square" tIns="45700">
            <a:normAutofit/>
          </a:bodyPr>
          <a:lstStyle/>
          <a:p>
            <a:pPr indent="0" lvl="0" marL="0" rtl="0" algn="l">
              <a:lnSpc>
                <a:spcPct val="100000"/>
              </a:lnSpc>
              <a:spcBef>
                <a:spcPts val="1000"/>
              </a:spcBef>
              <a:spcAft>
                <a:spcPts val="0"/>
              </a:spcAft>
              <a:buNone/>
            </a:pPr>
            <a:r>
              <a:rPr b="1" lang="en-US" sz="2400">
                <a:latin typeface="Times New Roman"/>
                <a:ea typeface="Times New Roman"/>
                <a:cs typeface="Times New Roman"/>
                <a:sym typeface="Times New Roman"/>
              </a:rPr>
              <a:t>Procedure</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rPr lang="en-US" sz="2200">
                <a:latin typeface="Times New Roman"/>
                <a:ea typeface="Times New Roman"/>
                <a:cs typeface="Times New Roman"/>
                <a:sym typeface="Times New Roman"/>
              </a:rPr>
              <a:t>1. Orient REHT’s </a:t>
            </a:r>
            <a:r>
              <a:rPr lang="en-US" sz="2200">
                <a:latin typeface="Times New Roman"/>
                <a:ea typeface="Times New Roman"/>
                <a:cs typeface="Times New Roman"/>
                <a:sym typeface="Times New Roman"/>
              </a:rPr>
              <a:t>chassis</a:t>
            </a:r>
            <a:r>
              <a:rPr lang="en-US" sz="2200">
                <a:latin typeface="Times New Roman"/>
                <a:ea typeface="Times New Roman"/>
                <a:cs typeface="Times New Roman"/>
                <a:sym typeface="Times New Roman"/>
              </a:rPr>
              <a:t> and suspension system into proper </a:t>
            </a:r>
            <a:r>
              <a:rPr lang="en-US" sz="2200">
                <a:latin typeface="Times New Roman"/>
                <a:ea typeface="Times New Roman"/>
                <a:cs typeface="Times New Roman"/>
                <a:sym typeface="Times New Roman"/>
              </a:rPr>
              <a:t>position.</a:t>
            </a:r>
            <a:endParaRPr sz="22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rPr lang="en-US" sz="2200">
                <a:latin typeface="Times New Roman"/>
                <a:ea typeface="Times New Roman"/>
                <a:cs typeface="Times New Roman"/>
                <a:sym typeface="Times New Roman"/>
              </a:rPr>
              <a:t>2. Ensure the chassis is fully supported at the the suspension mounting points.</a:t>
            </a:r>
            <a:endParaRPr sz="22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rPr lang="en-US" sz="2200">
                <a:latin typeface="Times New Roman"/>
                <a:ea typeface="Times New Roman"/>
                <a:cs typeface="Times New Roman"/>
                <a:sym typeface="Times New Roman"/>
              </a:rPr>
              <a:t>3. Incrementally apply weights (10 lb, 15 lb, 20 lb, and 30 lb) to the top surface of the chassis.</a:t>
            </a:r>
            <a:endParaRPr sz="22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rPr lang="en-US" sz="2200">
                <a:latin typeface="Times New Roman"/>
                <a:ea typeface="Times New Roman"/>
                <a:cs typeface="Times New Roman"/>
                <a:sym typeface="Times New Roman"/>
              </a:rPr>
              <a:t>4. After each load addition, inspect the chassis and rocker-bogie interface for visible deformation, cracking, or instability.</a:t>
            </a:r>
            <a:endParaRPr sz="22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rPr lang="en-US" sz="2200">
                <a:latin typeface="Times New Roman"/>
                <a:ea typeface="Times New Roman"/>
                <a:cs typeface="Times New Roman"/>
                <a:sym typeface="Times New Roman"/>
              </a:rPr>
              <a:t>5. Once the full 75 lb load is applied, maintain the load briefly and conduct a final inspection.</a:t>
            </a:r>
            <a:endParaRPr sz="22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rPr lang="en-US" sz="2200">
                <a:latin typeface="Times New Roman"/>
                <a:ea typeface="Times New Roman"/>
                <a:cs typeface="Times New Roman"/>
                <a:sym typeface="Times New Roman"/>
              </a:rPr>
              <a:t>6. Remove the weights and perform a post-test inspection to verify</a:t>
            </a:r>
            <a:endParaRPr sz="2200">
              <a:latin typeface="Times New Roman"/>
              <a:ea typeface="Times New Roman"/>
              <a:cs typeface="Times New Roman"/>
              <a:sym typeface="Times New Roman"/>
            </a:endParaRPr>
          </a:p>
          <a:p>
            <a:pPr indent="-228600" lvl="0" marL="285750" rtl="0" algn="l">
              <a:lnSpc>
                <a:spcPct val="100000"/>
              </a:lnSpc>
              <a:spcBef>
                <a:spcPts val="1000"/>
              </a:spcBef>
              <a:spcAft>
                <a:spcPts val="1000"/>
              </a:spcAft>
              <a:buNone/>
            </a:pPr>
            <a:r>
              <a:rPr lang="en-US" sz="2200">
                <a:latin typeface="Times New Roman"/>
                <a:ea typeface="Times New Roman"/>
                <a:cs typeface="Times New Roman"/>
                <a:sym typeface="Times New Roman"/>
              </a:rPr>
              <a:t>    no permanent deformation occurred.</a:t>
            </a:r>
            <a:endParaRPr sz="2200">
              <a:latin typeface="Times New Roman"/>
              <a:ea typeface="Times New Roman"/>
              <a:cs typeface="Times New Roman"/>
              <a:sym typeface="Times New Roman"/>
            </a:endParaRPr>
          </a:p>
        </p:txBody>
      </p:sp>
      <p:sp>
        <p:nvSpPr>
          <p:cNvPr id="132" name="Google Shape;132;p17"/>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8"/>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3000">
              <a:latin typeface="Times New Roman"/>
              <a:ea typeface="Times New Roman"/>
              <a:cs typeface="Times New Roman"/>
              <a:sym typeface="Times New Roman"/>
            </a:endParaRPr>
          </a:p>
        </p:txBody>
      </p:sp>
      <p:sp>
        <p:nvSpPr>
          <p:cNvPr id="139" name="Google Shape;139;p18"/>
          <p:cNvSpPr txBox="1"/>
          <p:nvPr>
            <p:ph idx="1" type="body"/>
          </p:nvPr>
        </p:nvSpPr>
        <p:spPr>
          <a:xfrm>
            <a:off x="167850" y="1264325"/>
            <a:ext cx="8976300" cy="4913700"/>
          </a:xfrm>
          <a:prstGeom prst="rect">
            <a:avLst/>
          </a:prstGeom>
        </p:spPr>
        <p:txBody>
          <a:bodyPr anchorCtr="0" anchor="t" bIns="45700" lIns="91425" spcFirstLastPara="1" rIns="91425" wrap="square" tIns="45700">
            <a:normAutofit/>
          </a:bodyPr>
          <a:lstStyle/>
          <a:p>
            <a:pPr indent="-228600" lvl="0" marL="285750" rtl="0" algn="l">
              <a:lnSpc>
                <a:spcPct val="100000"/>
              </a:lnSpc>
              <a:spcBef>
                <a:spcPts val="1000"/>
              </a:spcBef>
              <a:spcAft>
                <a:spcPts val="0"/>
              </a:spcAft>
              <a:buNone/>
            </a:pPr>
            <a:r>
              <a:rPr b="1" lang="en-US" sz="2000">
                <a:latin typeface="Times New Roman"/>
                <a:ea typeface="Times New Roman"/>
                <a:cs typeface="Times New Roman"/>
                <a:sym typeface="Times New Roman"/>
              </a:rPr>
              <a:t>REHT Payload Mass Budget</a:t>
            </a:r>
            <a:endParaRPr b="1" sz="20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1000"/>
              </a:spcAft>
              <a:buNone/>
            </a:pPr>
            <a:r>
              <a:t/>
            </a:r>
            <a:endParaRPr sz="2400">
              <a:latin typeface="Times New Roman"/>
              <a:ea typeface="Times New Roman"/>
              <a:cs typeface="Times New Roman"/>
              <a:sym typeface="Times New Roman"/>
            </a:endParaRPr>
          </a:p>
        </p:txBody>
      </p:sp>
      <p:sp>
        <p:nvSpPr>
          <p:cNvPr id="140" name="Google Shape;140;p18"/>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141" name="Google Shape;141;p18"/>
          <p:cNvSpPr/>
          <p:nvPr/>
        </p:nvSpPr>
        <p:spPr>
          <a:xfrm>
            <a:off x="7510500" y="5197750"/>
            <a:ext cx="1633500" cy="1158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aphicFrame>
        <p:nvGraphicFramePr>
          <p:cNvPr id="142" name="Google Shape;142;p18"/>
          <p:cNvGraphicFramePr/>
          <p:nvPr/>
        </p:nvGraphicFramePr>
        <p:xfrm>
          <a:off x="1036500" y="1789175"/>
          <a:ext cx="3000000" cy="3000000"/>
        </p:xfrm>
        <a:graphic>
          <a:graphicData uri="http://schemas.openxmlformats.org/drawingml/2006/table">
            <a:tbl>
              <a:tblPr>
                <a:noFill/>
                <a:tableStyleId>{A08DBD44-1207-466E-B771-C67488F15237}</a:tableStyleId>
              </a:tblPr>
              <a:tblGrid>
                <a:gridCol w="3568475"/>
                <a:gridCol w="3670525"/>
              </a:tblGrid>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Component</a:t>
                      </a:r>
                      <a:endParaRPr b="1" sz="2000">
                        <a:latin typeface="Times New Roman"/>
                        <a:ea typeface="Times New Roman"/>
                        <a:cs typeface="Times New Roman"/>
                        <a:sym typeface="Times New Roman"/>
                      </a:endParaRPr>
                    </a:p>
                  </a:txBody>
                  <a:tcPr marT="91425" marB="91425" marR="91425" marL="91425">
                    <a:solidFill>
                      <a:srgbClr val="EA9999"/>
                    </a:solidFill>
                  </a:tcPr>
                </a:tc>
                <a:tc>
                  <a:txBody>
                    <a:bodyPr/>
                    <a:lstStyle/>
                    <a:p>
                      <a:pPr indent="-228600" lvl="0" marL="285750" rtl="0" algn="l">
                        <a:spcBef>
                          <a:spcPts val="1000"/>
                        </a:spcBef>
                        <a:spcAft>
                          <a:spcPts val="1000"/>
                        </a:spcAft>
                        <a:buNone/>
                      </a:pPr>
                      <a:r>
                        <a:rPr b="1" lang="en-US" sz="2000">
                          <a:solidFill>
                            <a:schemeClr val="dk1"/>
                          </a:solidFill>
                          <a:latin typeface="Times New Roman"/>
                          <a:ea typeface="Times New Roman"/>
                          <a:cs typeface="Times New Roman"/>
                          <a:sym typeface="Times New Roman"/>
                        </a:rPr>
                        <a:t>Mass (lb)</a:t>
                      </a:r>
                      <a:endParaRPr b="1" sz="2000">
                        <a:latin typeface="Times New Roman"/>
                        <a:ea typeface="Times New Roman"/>
                        <a:cs typeface="Times New Roman"/>
                        <a:sym typeface="Times New Roman"/>
                      </a:endParaRPr>
                    </a:p>
                  </a:txBody>
                  <a:tcPr marT="91425" marB="91425" marR="91425" marL="91425">
                    <a:solidFill>
                      <a:srgbClr val="EA9999"/>
                    </a:solidFill>
                  </a:tcPr>
                </a:tc>
              </a:tr>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Sample Storage System</a:t>
                      </a:r>
                      <a:endParaRPr b="1" sz="2000">
                        <a:latin typeface="Times New Roman"/>
                        <a:ea typeface="Times New Roman"/>
                        <a:cs typeface="Times New Roman"/>
                        <a:sym typeface="Times New Roman"/>
                      </a:endParaRPr>
                    </a:p>
                  </a:txBody>
                  <a:tcPr marT="91425" marB="91425" marR="91425" marL="91425">
                    <a:solidFill>
                      <a:srgbClr val="F4CCCC"/>
                    </a:solidFill>
                  </a:tcPr>
                </a:tc>
                <a:tc>
                  <a:txBody>
                    <a:bodyPr/>
                    <a:lstStyle/>
                    <a:p>
                      <a:pPr indent="-228600" lvl="0" marL="285750" rtl="0" algn="l">
                        <a:spcBef>
                          <a:spcPts val="1000"/>
                        </a:spcBef>
                        <a:spcAft>
                          <a:spcPts val="1000"/>
                        </a:spcAft>
                        <a:buNone/>
                      </a:pPr>
                      <a:r>
                        <a:rPr lang="en-US" sz="2000">
                          <a:solidFill>
                            <a:schemeClr val="dk1"/>
                          </a:solidFill>
                          <a:latin typeface="Times New Roman"/>
                          <a:ea typeface="Times New Roman"/>
                          <a:cs typeface="Times New Roman"/>
                          <a:sym typeface="Times New Roman"/>
                        </a:rPr>
                        <a:t>17.6 </a:t>
                      </a:r>
                      <a:endParaRPr sz="2000">
                        <a:latin typeface="Times New Roman"/>
                        <a:ea typeface="Times New Roman"/>
                        <a:cs typeface="Times New Roman"/>
                        <a:sym typeface="Times New Roman"/>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Drill Assembly </a:t>
                      </a:r>
                      <a:endParaRPr b="1" sz="2000">
                        <a:latin typeface="Times New Roman"/>
                        <a:ea typeface="Times New Roman"/>
                        <a:cs typeface="Times New Roman"/>
                        <a:sym typeface="Times New Roman"/>
                      </a:endParaRPr>
                    </a:p>
                  </a:txBody>
                  <a:tcPr marT="91425" marB="91425" marR="91425" marL="91425">
                    <a:solidFill>
                      <a:srgbClr val="F4CCCC"/>
                    </a:solidFill>
                  </a:tcPr>
                </a:tc>
                <a:tc>
                  <a:txBody>
                    <a:bodyPr/>
                    <a:lstStyle/>
                    <a:p>
                      <a:pPr indent="-228600" lvl="0" marL="285750" rtl="0" algn="l">
                        <a:spcBef>
                          <a:spcPts val="1000"/>
                        </a:spcBef>
                        <a:spcAft>
                          <a:spcPts val="1000"/>
                        </a:spcAft>
                        <a:buNone/>
                      </a:pPr>
                      <a:r>
                        <a:rPr lang="en-US" sz="2000">
                          <a:solidFill>
                            <a:schemeClr val="dk1"/>
                          </a:solidFill>
                          <a:latin typeface="Times New Roman"/>
                          <a:ea typeface="Times New Roman"/>
                          <a:cs typeface="Times New Roman"/>
                          <a:sym typeface="Times New Roman"/>
                        </a:rPr>
                        <a:t>14.3</a:t>
                      </a:r>
                      <a:endParaRPr sz="2000">
                        <a:latin typeface="Times New Roman"/>
                        <a:ea typeface="Times New Roman"/>
                        <a:cs typeface="Times New Roman"/>
                        <a:sym typeface="Times New Roman"/>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Thermal Control Hardware</a:t>
                      </a:r>
                      <a:endParaRPr b="1" sz="2000">
                        <a:latin typeface="Times New Roman"/>
                        <a:ea typeface="Times New Roman"/>
                        <a:cs typeface="Times New Roman"/>
                        <a:sym typeface="Times New Roman"/>
                      </a:endParaRPr>
                    </a:p>
                  </a:txBody>
                  <a:tcPr marT="91425" marB="91425" marR="91425" marL="91425">
                    <a:solidFill>
                      <a:srgbClr val="F4CCCC"/>
                    </a:solidFill>
                  </a:tcPr>
                </a:tc>
                <a:tc>
                  <a:txBody>
                    <a:bodyPr/>
                    <a:lstStyle/>
                    <a:p>
                      <a:pPr indent="-228600" lvl="0" marL="285750" rtl="0" algn="l">
                        <a:spcBef>
                          <a:spcPts val="1000"/>
                        </a:spcBef>
                        <a:spcAft>
                          <a:spcPts val="1000"/>
                        </a:spcAft>
                        <a:buNone/>
                      </a:pPr>
                      <a:r>
                        <a:rPr lang="en-US" sz="2000">
                          <a:solidFill>
                            <a:schemeClr val="dk1"/>
                          </a:solidFill>
                          <a:latin typeface="Times New Roman"/>
                          <a:ea typeface="Times New Roman"/>
                          <a:cs typeface="Times New Roman"/>
                          <a:sym typeface="Times New Roman"/>
                        </a:rPr>
                        <a:t>8.8</a:t>
                      </a:r>
                      <a:endParaRPr sz="2000">
                        <a:latin typeface="Times New Roman"/>
                        <a:ea typeface="Times New Roman"/>
                        <a:cs typeface="Times New Roman"/>
                        <a:sym typeface="Times New Roman"/>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Spectrometer </a:t>
                      </a:r>
                      <a:endParaRPr b="1" sz="2000">
                        <a:latin typeface="Times New Roman"/>
                        <a:ea typeface="Times New Roman"/>
                        <a:cs typeface="Times New Roman"/>
                        <a:sym typeface="Times New Roman"/>
                      </a:endParaRPr>
                    </a:p>
                  </a:txBody>
                  <a:tcPr marT="91425" marB="91425" marR="91425" marL="91425">
                    <a:solidFill>
                      <a:srgbClr val="F4CCCC"/>
                    </a:solidFill>
                  </a:tcPr>
                </a:tc>
                <a:tc>
                  <a:txBody>
                    <a:bodyPr/>
                    <a:lstStyle/>
                    <a:p>
                      <a:pPr indent="-228600" lvl="0" marL="285750" rtl="0" algn="l">
                        <a:spcBef>
                          <a:spcPts val="1000"/>
                        </a:spcBef>
                        <a:spcAft>
                          <a:spcPts val="1000"/>
                        </a:spcAft>
                        <a:buNone/>
                      </a:pPr>
                      <a:r>
                        <a:rPr lang="en-US" sz="2000">
                          <a:solidFill>
                            <a:schemeClr val="dk1"/>
                          </a:solidFill>
                          <a:latin typeface="Times New Roman"/>
                          <a:ea typeface="Times New Roman"/>
                          <a:cs typeface="Times New Roman"/>
                          <a:sym typeface="Times New Roman"/>
                        </a:rPr>
                        <a:t>3.2</a:t>
                      </a:r>
                      <a:endParaRPr sz="2000">
                        <a:solidFill>
                          <a:schemeClr val="dk1"/>
                        </a:solidFill>
                        <a:latin typeface="Times New Roman"/>
                        <a:ea typeface="Times New Roman"/>
                        <a:cs typeface="Times New Roman"/>
                        <a:sym typeface="Times New Roman"/>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Electronics</a:t>
                      </a:r>
                      <a:endParaRPr b="1" sz="2000">
                        <a:latin typeface="Times New Roman"/>
                        <a:ea typeface="Times New Roman"/>
                        <a:cs typeface="Times New Roman"/>
                        <a:sym typeface="Times New Roman"/>
                      </a:endParaRPr>
                    </a:p>
                  </a:txBody>
                  <a:tcPr marT="91425" marB="91425" marR="91425" marL="91425">
                    <a:solidFill>
                      <a:srgbClr val="F4CCCC"/>
                    </a:solidFill>
                  </a:tcPr>
                </a:tc>
                <a:tc>
                  <a:txBody>
                    <a:bodyPr/>
                    <a:lstStyle/>
                    <a:p>
                      <a:pPr indent="0" lvl="0" marL="0" rtl="0" algn="l">
                        <a:spcBef>
                          <a:spcPts val="0"/>
                        </a:spcBef>
                        <a:spcAft>
                          <a:spcPts val="0"/>
                        </a:spcAft>
                        <a:buNone/>
                      </a:pPr>
                      <a:r>
                        <a:rPr lang="en-US" sz="2000">
                          <a:latin typeface="Times New Roman"/>
                          <a:ea typeface="Times New Roman"/>
                          <a:cs typeface="Times New Roman"/>
                          <a:sym typeface="Times New Roman"/>
                        </a:rPr>
                        <a:t>4.5</a:t>
                      </a:r>
                      <a:endParaRPr sz="2000">
                        <a:latin typeface="Times New Roman"/>
                        <a:ea typeface="Times New Roman"/>
                        <a:cs typeface="Times New Roman"/>
                        <a:sym typeface="Times New Roman"/>
                      </a:endParaRPr>
                    </a:p>
                  </a:txBody>
                  <a:tcPr marT="91425" marB="91425" marR="91425" marL="91425">
                    <a:solidFill>
                      <a:srgbClr val="F4CCCC"/>
                    </a:solidFill>
                  </a:tcPr>
                </a:tc>
              </a:tr>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Mounting Hardware</a:t>
                      </a:r>
                      <a:endParaRPr b="1" sz="2000">
                        <a:latin typeface="Times New Roman"/>
                        <a:ea typeface="Times New Roman"/>
                        <a:cs typeface="Times New Roman"/>
                        <a:sym typeface="Times New Roman"/>
                      </a:endParaRPr>
                    </a:p>
                  </a:txBody>
                  <a:tcPr marT="91425" marB="91425" marR="91425" marL="91425">
                    <a:solidFill>
                      <a:srgbClr val="F4CCCC"/>
                    </a:solidFill>
                  </a:tcPr>
                </a:tc>
                <a:tc>
                  <a:txBody>
                    <a:bodyPr/>
                    <a:lstStyle/>
                    <a:p>
                      <a:pPr indent="0" lvl="0" marL="0" rtl="0" algn="l">
                        <a:spcBef>
                          <a:spcPts val="0"/>
                        </a:spcBef>
                        <a:spcAft>
                          <a:spcPts val="0"/>
                        </a:spcAft>
                        <a:buNone/>
                      </a:pPr>
                      <a:r>
                        <a:rPr lang="en-US" sz="2000">
                          <a:latin typeface="Times New Roman"/>
                          <a:ea typeface="Times New Roman"/>
                          <a:cs typeface="Times New Roman"/>
                          <a:sym typeface="Times New Roman"/>
                        </a:rPr>
                        <a:t>3</a:t>
                      </a:r>
                      <a:endParaRPr sz="2000">
                        <a:latin typeface="Times New Roman"/>
                        <a:ea typeface="Times New Roman"/>
                        <a:cs typeface="Times New Roman"/>
                        <a:sym typeface="Times New Roman"/>
                      </a:endParaRPr>
                    </a:p>
                  </a:txBody>
                  <a:tcPr marT="91425" marB="91425" marR="91425" marL="91425">
                    <a:solidFill>
                      <a:srgbClr val="F4CCCC"/>
                    </a:solidFill>
                  </a:tcPr>
                </a:tc>
              </a:tr>
              <a:tr h="364175">
                <a:tc gridSpan="2">
                  <a:txBody>
                    <a:bodyPr/>
                    <a:lstStyle/>
                    <a:p>
                      <a:pPr indent="0" lvl="0" marL="0" rtl="0" algn="l">
                        <a:spcBef>
                          <a:spcPts val="0"/>
                        </a:spcBef>
                        <a:spcAft>
                          <a:spcPts val="0"/>
                        </a:spcAft>
                        <a:buNone/>
                      </a:pPr>
                      <a:r>
                        <a:t/>
                      </a:r>
                      <a:endParaRPr b="1" sz="2000">
                        <a:latin typeface="Times New Roman"/>
                        <a:ea typeface="Times New Roman"/>
                        <a:cs typeface="Times New Roman"/>
                        <a:sym typeface="Times New Roman"/>
                      </a:endParaRPr>
                    </a:p>
                  </a:txBody>
                  <a:tcPr marT="91425" marB="91425" marR="91425" marL="91425">
                    <a:solidFill>
                      <a:srgbClr val="F4CCCC"/>
                    </a:solidFill>
                  </a:tcPr>
                </a:tc>
                <a:tc hMerge="1"/>
              </a:tr>
              <a:tr h="381000">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Total</a:t>
                      </a:r>
                      <a:endParaRPr b="1" sz="2000">
                        <a:latin typeface="Times New Roman"/>
                        <a:ea typeface="Times New Roman"/>
                        <a:cs typeface="Times New Roman"/>
                        <a:sym typeface="Times New Roman"/>
                      </a:endParaRPr>
                    </a:p>
                  </a:txBody>
                  <a:tcPr marT="91425" marB="91425" marR="91425" marL="91425">
                    <a:solidFill>
                      <a:srgbClr val="EA9999"/>
                    </a:solidFill>
                  </a:tcPr>
                </a:tc>
                <a:tc>
                  <a:txBody>
                    <a:bodyPr/>
                    <a:lstStyle/>
                    <a:p>
                      <a:pPr indent="0" lvl="0" marL="0" rtl="0" algn="l">
                        <a:spcBef>
                          <a:spcPts val="0"/>
                        </a:spcBef>
                        <a:spcAft>
                          <a:spcPts val="0"/>
                        </a:spcAft>
                        <a:buNone/>
                      </a:pPr>
                      <a:r>
                        <a:rPr b="1" lang="en-US" sz="2000">
                          <a:latin typeface="Times New Roman"/>
                          <a:ea typeface="Times New Roman"/>
                          <a:cs typeface="Times New Roman"/>
                          <a:sym typeface="Times New Roman"/>
                        </a:rPr>
                        <a:t>51.4 </a:t>
                      </a:r>
                      <a:endParaRPr b="1" sz="2000">
                        <a:latin typeface="Times New Roman"/>
                        <a:ea typeface="Times New Roman"/>
                        <a:cs typeface="Times New Roman"/>
                        <a:sym typeface="Times New Roman"/>
                      </a:endParaRPr>
                    </a:p>
                  </a:txBody>
                  <a:tcPr marT="91425" marB="91425" marR="91425" marL="91425">
                    <a:solidFill>
                      <a:srgbClr val="EA9999"/>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19"/>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3000">
              <a:latin typeface="Times New Roman"/>
              <a:ea typeface="Times New Roman"/>
              <a:cs typeface="Times New Roman"/>
              <a:sym typeface="Times New Roman"/>
            </a:endParaRPr>
          </a:p>
        </p:txBody>
      </p:sp>
      <p:sp>
        <p:nvSpPr>
          <p:cNvPr id="149" name="Google Shape;149;p19"/>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150" name="Google Shape;150;p19" title="IMG_2450.jpg"/>
          <p:cNvPicPr preferRelativeResize="0"/>
          <p:nvPr/>
        </p:nvPicPr>
        <p:blipFill>
          <a:blip r:embed="rId3">
            <a:alphaModFix/>
          </a:blip>
          <a:stretch>
            <a:fillRect/>
          </a:stretch>
        </p:blipFill>
        <p:spPr>
          <a:xfrm>
            <a:off x="2539587" y="1904688"/>
            <a:ext cx="4064824" cy="3048614"/>
          </a:xfrm>
          <a:prstGeom prst="rect">
            <a:avLst/>
          </a:prstGeom>
          <a:noFill/>
          <a:ln cap="flat" cmpd="sng" w="38100">
            <a:solidFill>
              <a:schemeClr val="dk1"/>
            </a:solidFill>
            <a:prstDash val="solid"/>
            <a:round/>
            <a:headEnd len="sm" w="sm" type="none"/>
            <a:tailEnd len="sm" w="sm" type="none"/>
          </a:ln>
        </p:spPr>
      </p:pic>
      <p:sp>
        <p:nvSpPr>
          <p:cNvPr id="151" name="Google Shape;151;p19"/>
          <p:cNvSpPr txBox="1"/>
          <p:nvPr>
            <p:ph idx="1" type="body"/>
          </p:nvPr>
        </p:nvSpPr>
        <p:spPr>
          <a:xfrm>
            <a:off x="167850" y="1334900"/>
            <a:ext cx="8976300" cy="4913700"/>
          </a:xfrm>
          <a:prstGeom prst="rect">
            <a:avLst/>
          </a:prstGeom>
        </p:spPr>
        <p:txBody>
          <a:bodyPr anchorCtr="0" anchor="t" bIns="45700" lIns="91425" spcFirstLastPara="1" rIns="91425" wrap="square" tIns="45700">
            <a:normAutofit/>
          </a:bodyPr>
          <a:lstStyle/>
          <a:p>
            <a:pPr indent="-228600" lvl="0" marL="285750" rtl="0" algn="l">
              <a:lnSpc>
                <a:spcPct val="100000"/>
              </a:lnSpc>
              <a:spcBef>
                <a:spcPts val="1000"/>
              </a:spcBef>
              <a:spcAft>
                <a:spcPts val="0"/>
              </a:spcAft>
              <a:buNone/>
            </a:pPr>
            <a:r>
              <a:rPr b="1" lang="en-US" sz="2400">
                <a:latin typeface="Times New Roman"/>
                <a:ea typeface="Times New Roman"/>
                <a:cs typeface="Times New Roman"/>
                <a:sym typeface="Times New Roman"/>
              </a:rPr>
              <a:t>Weights</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1000"/>
              </a:spcAft>
              <a:buNone/>
            </a:pPr>
            <a:r>
              <a:rPr b="1" lang="en-US" sz="2400">
                <a:latin typeface="Times New Roman"/>
                <a:ea typeface="Times New Roman"/>
                <a:cs typeface="Times New Roman"/>
                <a:sym typeface="Times New Roman"/>
              </a:rPr>
              <a:t>Measured Weight - </a:t>
            </a:r>
            <a:r>
              <a:rPr lang="en-US" sz="2400">
                <a:latin typeface="Times New Roman"/>
                <a:ea typeface="Times New Roman"/>
                <a:cs typeface="Times New Roman"/>
                <a:sym typeface="Times New Roman"/>
              </a:rPr>
              <a:t>5237.0</a:t>
            </a:r>
            <a:r>
              <a:rPr lang="en-US" sz="2400">
                <a:latin typeface="Times New Roman"/>
                <a:ea typeface="Times New Roman"/>
                <a:cs typeface="Times New Roman"/>
                <a:sym typeface="Times New Roman"/>
              </a:rPr>
              <a:t> grams = </a:t>
            </a:r>
            <a:r>
              <a:rPr lang="en-US" sz="2400">
                <a:latin typeface="Times New Roman"/>
                <a:ea typeface="Times New Roman"/>
                <a:cs typeface="Times New Roman"/>
                <a:sym typeface="Times New Roman"/>
              </a:rPr>
              <a:t>11.5456</a:t>
            </a:r>
            <a:r>
              <a:rPr lang="en-US" sz="2400">
                <a:latin typeface="Times New Roman"/>
                <a:ea typeface="Times New Roman"/>
                <a:cs typeface="Times New Roman"/>
                <a:sym typeface="Times New Roman"/>
              </a:rPr>
              <a:t> lbs</a:t>
            </a:r>
            <a:endParaRPr sz="2400">
              <a:latin typeface="Times New Roman"/>
              <a:ea typeface="Times New Roman"/>
              <a:cs typeface="Times New Roman"/>
              <a:sym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0"/>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3000">
              <a:latin typeface="Times New Roman"/>
              <a:ea typeface="Times New Roman"/>
              <a:cs typeface="Times New Roman"/>
              <a:sym typeface="Times New Roman"/>
            </a:endParaRPr>
          </a:p>
        </p:txBody>
      </p:sp>
      <p:sp>
        <p:nvSpPr>
          <p:cNvPr id="158" name="Google Shape;158;p20"/>
          <p:cNvSpPr txBox="1"/>
          <p:nvPr>
            <p:ph idx="1" type="body"/>
          </p:nvPr>
        </p:nvSpPr>
        <p:spPr>
          <a:xfrm>
            <a:off x="167850" y="1334900"/>
            <a:ext cx="8976300" cy="4913700"/>
          </a:xfrm>
          <a:prstGeom prst="rect">
            <a:avLst/>
          </a:prstGeom>
        </p:spPr>
        <p:txBody>
          <a:bodyPr anchorCtr="0" anchor="t" bIns="45700" lIns="91425" spcFirstLastPara="1" rIns="91425" wrap="square" tIns="45700">
            <a:normAutofit/>
          </a:bodyPr>
          <a:lstStyle/>
          <a:p>
            <a:pPr indent="-228600" lvl="0" marL="285750" rtl="0" algn="l">
              <a:lnSpc>
                <a:spcPct val="100000"/>
              </a:lnSpc>
              <a:spcBef>
                <a:spcPts val="1000"/>
              </a:spcBef>
              <a:spcAft>
                <a:spcPts val="0"/>
              </a:spcAft>
              <a:buNone/>
            </a:pPr>
            <a:r>
              <a:rPr b="1" lang="en-US" sz="2400">
                <a:latin typeface="Times New Roman"/>
                <a:ea typeface="Times New Roman"/>
                <a:cs typeface="Times New Roman"/>
                <a:sym typeface="Times New Roman"/>
              </a:rPr>
              <a:t>Weights</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1000"/>
              </a:spcAft>
              <a:buNone/>
            </a:pPr>
            <a:r>
              <a:rPr b="1" lang="en-US" sz="2400">
                <a:latin typeface="Times New Roman"/>
                <a:ea typeface="Times New Roman"/>
                <a:cs typeface="Times New Roman"/>
                <a:sym typeface="Times New Roman"/>
              </a:rPr>
              <a:t>Measured Weight - </a:t>
            </a:r>
            <a:r>
              <a:rPr lang="en-US" sz="2400">
                <a:latin typeface="Times New Roman"/>
                <a:ea typeface="Times New Roman"/>
                <a:cs typeface="Times New Roman"/>
                <a:sym typeface="Times New Roman"/>
              </a:rPr>
              <a:t>7084.5 grams = 15.6186 lbs</a:t>
            </a:r>
            <a:endParaRPr sz="2400">
              <a:latin typeface="Times New Roman"/>
              <a:ea typeface="Times New Roman"/>
              <a:cs typeface="Times New Roman"/>
              <a:sym typeface="Times New Roman"/>
            </a:endParaRPr>
          </a:p>
        </p:txBody>
      </p:sp>
      <p:sp>
        <p:nvSpPr>
          <p:cNvPr id="159" name="Google Shape;159;p20"/>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160" name="Google Shape;160;p20" title="IMG_2452.jpg"/>
          <p:cNvPicPr preferRelativeResize="0"/>
          <p:nvPr/>
        </p:nvPicPr>
        <p:blipFill rotWithShape="1">
          <a:blip r:embed="rId3">
            <a:alphaModFix/>
          </a:blip>
          <a:srcRect b="6452" l="0" r="0" t="32964"/>
          <a:stretch/>
        </p:blipFill>
        <p:spPr>
          <a:xfrm>
            <a:off x="2661713" y="1885800"/>
            <a:ext cx="3820573" cy="3086403"/>
          </a:xfrm>
          <a:prstGeom prst="rect">
            <a:avLst/>
          </a:prstGeom>
          <a:noFill/>
          <a:ln cap="flat" cmpd="sng" w="38100">
            <a:solidFill>
              <a:schemeClr val="dk1"/>
            </a:solidFill>
            <a:prstDash val="solid"/>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1"/>
          <p:cNvSpPr txBox="1"/>
          <p:nvPr>
            <p:ph type="title"/>
          </p:nvPr>
        </p:nvSpPr>
        <p:spPr>
          <a:xfrm>
            <a:off x="234598" y="630800"/>
            <a:ext cx="8674800" cy="70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b="1" lang="en-US" sz="2910">
                <a:latin typeface="Times New Roman"/>
                <a:ea typeface="Times New Roman"/>
                <a:cs typeface="Times New Roman"/>
                <a:sym typeface="Times New Roman"/>
              </a:rPr>
              <a:t>Chassis Static Load Verification Test</a:t>
            </a:r>
            <a:endParaRPr b="1" sz="3000">
              <a:latin typeface="Times New Roman"/>
              <a:ea typeface="Times New Roman"/>
              <a:cs typeface="Times New Roman"/>
              <a:sym typeface="Times New Roman"/>
            </a:endParaRPr>
          </a:p>
        </p:txBody>
      </p:sp>
      <p:sp>
        <p:nvSpPr>
          <p:cNvPr id="167" name="Google Shape;167;p21"/>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168" name="Google Shape;168;p21" title="IMG_2453.jpg"/>
          <p:cNvPicPr preferRelativeResize="0"/>
          <p:nvPr/>
        </p:nvPicPr>
        <p:blipFill rotWithShape="1">
          <a:blip r:embed="rId3">
            <a:alphaModFix/>
          </a:blip>
          <a:srcRect b="6001" l="0" r="0" t="36957"/>
          <a:stretch/>
        </p:blipFill>
        <p:spPr>
          <a:xfrm>
            <a:off x="2525788" y="1872687"/>
            <a:ext cx="4092426" cy="3112627"/>
          </a:xfrm>
          <a:prstGeom prst="rect">
            <a:avLst/>
          </a:prstGeom>
          <a:noFill/>
          <a:ln cap="flat" cmpd="sng" w="38100">
            <a:solidFill>
              <a:schemeClr val="dk1"/>
            </a:solidFill>
            <a:prstDash val="solid"/>
            <a:round/>
            <a:headEnd len="sm" w="sm" type="none"/>
            <a:tailEnd len="sm" w="sm" type="none"/>
          </a:ln>
        </p:spPr>
      </p:pic>
      <p:sp>
        <p:nvSpPr>
          <p:cNvPr id="169" name="Google Shape;169;p21"/>
          <p:cNvSpPr txBox="1"/>
          <p:nvPr>
            <p:ph idx="1" type="body"/>
          </p:nvPr>
        </p:nvSpPr>
        <p:spPr>
          <a:xfrm>
            <a:off x="167850" y="1334900"/>
            <a:ext cx="8976300" cy="4913700"/>
          </a:xfrm>
          <a:prstGeom prst="rect">
            <a:avLst/>
          </a:prstGeom>
        </p:spPr>
        <p:txBody>
          <a:bodyPr anchorCtr="0" anchor="t" bIns="45700" lIns="91425" spcFirstLastPara="1" rIns="91425" wrap="square" tIns="45700">
            <a:normAutofit/>
          </a:bodyPr>
          <a:lstStyle/>
          <a:p>
            <a:pPr indent="-228600" lvl="0" marL="285750" rtl="0" algn="l">
              <a:lnSpc>
                <a:spcPct val="100000"/>
              </a:lnSpc>
              <a:spcBef>
                <a:spcPts val="1000"/>
              </a:spcBef>
              <a:spcAft>
                <a:spcPts val="0"/>
              </a:spcAft>
              <a:buNone/>
            </a:pPr>
            <a:r>
              <a:rPr b="1" lang="en-US" sz="2400">
                <a:latin typeface="Times New Roman"/>
                <a:ea typeface="Times New Roman"/>
                <a:cs typeface="Times New Roman"/>
                <a:sym typeface="Times New Roman"/>
              </a:rPr>
              <a:t>Weights</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0"/>
              </a:spcAft>
              <a:buNone/>
            </a:pPr>
            <a:r>
              <a:t/>
            </a:r>
            <a:endParaRPr b="1" sz="2400">
              <a:latin typeface="Times New Roman"/>
              <a:ea typeface="Times New Roman"/>
              <a:cs typeface="Times New Roman"/>
              <a:sym typeface="Times New Roman"/>
            </a:endParaRPr>
          </a:p>
          <a:p>
            <a:pPr indent="-228600" lvl="0" marL="285750" rtl="0" algn="l">
              <a:lnSpc>
                <a:spcPct val="100000"/>
              </a:lnSpc>
              <a:spcBef>
                <a:spcPts val="1000"/>
              </a:spcBef>
              <a:spcAft>
                <a:spcPts val="1000"/>
              </a:spcAft>
              <a:buNone/>
            </a:pPr>
            <a:r>
              <a:rPr b="1" lang="en-US" sz="2400">
                <a:latin typeface="Times New Roman"/>
                <a:ea typeface="Times New Roman"/>
                <a:cs typeface="Times New Roman"/>
                <a:sym typeface="Times New Roman"/>
              </a:rPr>
              <a:t>Measured Weight - </a:t>
            </a:r>
            <a:r>
              <a:rPr lang="en-US" sz="2400">
                <a:latin typeface="Times New Roman"/>
                <a:ea typeface="Times New Roman"/>
                <a:cs typeface="Times New Roman"/>
                <a:sym typeface="Times New Roman"/>
              </a:rPr>
              <a:t>9505.0</a:t>
            </a:r>
            <a:r>
              <a:rPr lang="en-US" sz="2400">
                <a:latin typeface="Times New Roman"/>
                <a:ea typeface="Times New Roman"/>
                <a:cs typeface="Times New Roman"/>
                <a:sym typeface="Times New Roman"/>
              </a:rPr>
              <a:t> grams = </a:t>
            </a:r>
            <a:r>
              <a:rPr lang="en-US" sz="2400">
                <a:latin typeface="Times New Roman"/>
                <a:ea typeface="Times New Roman"/>
                <a:cs typeface="Times New Roman"/>
                <a:sym typeface="Times New Roman"/>
              </a:rPr>
              <a:t>20.9549</a:t>
            </a:r>
            <a:r>
              <a:rPr lang="en-US" sz="2400">
                <a:latin typeface="Times New Roman"/>
                <a:ea typeface="Times New Roman"/>
                <a:cs typeface="Times New Roman"/>
                <a:sym typeface="Times New Roman"/>
              </a:rPr>
              <a:t> lbs</a:t>
            </a:r>
            <a:endParaRPr sz="2400">
              <a:latin typeface="Times New Roman"/>
              <a:ea typeface="Times New Roman"/>
              <a:cs typeface="Times New Roman"/>
              <a:sym typeface="Times New Roman"/>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